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61"/>
  </p:notesMasterIdLst>
  <p:handoutMasterIdLst>
    <p:handoutMasterId r:id="rId62"/>
  </p:handoutMasterIdLst>
  <p:sldIdLst>
    <p:sldId id="651" r:id="rId2"/>
    <p:sldId id="652" r:id="rId3"/>
    <p:sldId id="531" r:id="rId4"/>
    <p:sldId id="588" r:id="rId5"/>
    <p:sldId id="589" r:id="rId6"/>
    <p:sldId id="591" r:id="rId7"/>
    <p:sldId id="593" r:id="rId8"/>
    <p:sldId id="594" r:id="rId9"/>
    <p:sldId id="592" r:id="rId10"/>
    <p:sldId id="595" r:id="rId11"/>
    <p:sldId id="590" r:id="rId12"/>
    <p:sldId id="597" r:id="rId13"/>
    <p:sldId id="598" r:id="rId14"/>
    <p:sldId id="599" r:id="rId15"/>
    <p:sldId id="596" r:id="rId16"/>
    <p:sldId id="653" r:id="rId17"/>
    <p:sldId id="654" r:id="rId18"/>
    <p:sldId id="655" r:id="rId19"/>
    <p:sldId id="656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49" r:id="rId30"/>
    <p:sldId id="611" r:id="rId31"/>
    <p:sldId id="612" r:id="rId32"/>
    <p:sldId id="613" r:id="rId33"/>
    <p:sldId id="614" r:id="rId34"/>
    <p:sldId id="615" r:id="rId35"/>
    <p:sldId id="616" r:id="rId36"/>
    <p:sldId id="617" r:id="rId37"/>
    <p:sldId id="618" r:id="rId38"/>
    <p:sldId id="619" r:id="rId39"/>
    <p:sldId id="620" r:id="rId40"/>
    <p:sldId id="621" r:id="rId41"/>
    <p:sldId id="622" r:id="rId42"/>
    <p:sldId id="623" r:id="rId43"/>
    <p:sldId id="630" r:id="rId44"/>
    <p:sldId id="631" r:id="rId45"/>
    <p:sldId id="632" r:id="rId46"/>
    <p:sldId id="633" r:id="rId47"/>
    <p:sldId id="634" r:id="rId48"/>
    <p:sldId id="635" r:id="rId49"/>
    <p:sldId id="636" r:id="rId50"/>
    <p:sldId id="637" r:id="rId51"/>
    <p:sldId id="638" r:id="rId52"/>
    <p:sldId id="639" r:id="rId53"/>
    <p:sldId id="644" r:id="rId54"/>
    <p:sldId id="645" r:id="rId55"/>
    <p:sldId id="646" r:id="rId56"/>
    <p:sldId id="585" r:id="rId57"/>
    <p:sldId id="586" r:id="rId58"/>
    <p:sldId id="587" r:id="rId59"/>
    <p:sldId id="484" r:id="rId6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CCFFFF"/>
    <a:srgbClr val="FFFFCC"/>
    <a:srgbClr val="E9E9FF"/>
    <a:srgbClr val="F4F4F4"/>
    <a:srgbClr val="FF6600"/>
    <a:srgbClr val="FFCC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1" autoAdjust="0"/>
    <p:restoredTop sz="95118" autoAdjust="0"/>
  </p:normalViewPr>
  <p:slideViewPr>
    <p:cSldViewPr snapToGrid="0">
      <p:cViewPr>
        <p:scale>
          <a:sx n="75" d="100"/>
          <a:sy n="75" d="100"/>
        </p:scale>
        <p:origin x="-136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0" y="0"/>
    </p:cViewPr>
    <p:sldLst>
      <p:sld r:id="rId1" collapse="1"/>
    </p:sldLst>
  </p:outlineViewPr>
  <p:notesTextViewPr>
    <p:cViewPr>
      <p:scale>
        <a:sx n="129" d="100"/>
        <a:sy n="129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fld id="{05B5D5C7-C276-401F-844D-8E7C72578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2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t" anchorCtr="0" compatLnSpc="1">
            <a:prstTxWarp prst="textNoShape">
              <a:avLst/>
            </a:prstTxWarp>
          </a:bodyPr>
          <a:lstStyle>
            <a:lvl1pPr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t" anchorCtr="0" compatLnSpc="1">
            <a:prstTxWarp prst="textNoShape">
              <a:avLst/>
            </a:prstTxWarp>
          </a:bodyPr>
          <a:lstStyle>
            <a:lvl1pPr algn="r"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19138"/>
            <a:ext cx="4799012" cy="3598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b" anchorCtr="0" compatLnSpc="1">
            <a:prstTxWarp prst="textNoShape">
              <a:avLst/>
            </a:prstTxWarp>
          </a:bodyPr>
          <a:lstStyle>
            <a:lvl1pPr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b" anchorCtr="0" compatLnSpc="1">
            <a:prstTxWarp prst="textNoShape">
              <a:avLst/>
            </a:prstTxWarp>
          </a:bodyPr>
          <a:lstStyle>
            <a:lvl1pPr algn="r"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fld id="{1DED543A-2375-4EF9-B217-84AF61C58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430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1B0232-0E24-44A5-A1DA-602C990697D1}" type="slidenum">
              <a:rPr lang="en-US"/>
              <a:pPr/>
              <a:t>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-"/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0D0CA4-7FCC-4029-84DE-64273FAFABBC}" type="slidenum">
              <a:rPr lang="en-US"/>
              <a:pPr/>
              <a:t>43</a:t>
            </a:fld>
            <a:endParaRPr lang="en-US"/>
          </a:p>
        </p:txBody>
      </p:sp>
      <p:sp>
        <p:nvSpPr>
          <p:cNvPr id="122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20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C72930-1245-43CD-BBCA-E2883EC3A09A}" type="slidenum">
              <a:rPr lang="en-US"/>
              <a:pPr/>
              <a:t>44</a:t>
            </a:fld>
            <a:endParaRPr lang="en-US"/>
          </a:p>
        </p:txBody>
      </p:sp>
      <p:sp>
        <p:nvSpPr>
          <p:cNvPr id="145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3452" tIns="46726" rIns="93452" bIns="46726"/>
          <a:lstStyle/>
          <a:p>
            <a:r>
              <a:rPr lang="en-US"/>
              <a:t>The scene: is sea, we have a small fish called Phil, her job is to eat all the worms.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873FC8-6491-4C03-8098-04423664EE10}" type="slidenum">
              <a:rPr lang="en-US"/>
              <a:pPr/>
              <a:t>45</a:t>
            </a:fld>
            <a:endParaRPr lang="en-US"/>
          </a:p>
        </p:txBody>
      </p:sp>
      <p:sp>
        <p:nvSpPr>
          <p:cNvPr id="146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6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3452" tIns="46726" rIns="93452" bIns="46726"/>
          <a:lstStyle/>
          <a:p>
            <a:r>
              <a:rPr lang="en-US"/>
              <a:t>So today, Phil swim by a worm, the worm is identified by a URL. A good worm is a legitimate URL, whereas a bad worm is a bait dropped by the phishers.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11789D-CFBB-4089-9C61-7DBB24151976}" type="slidenum">
              <a:rPr lang="en-US"/>
              <a:pPr/>
              <a:t>46</a:t>
            </a:fld>
            <a:endParaRPr lang="en-US"/>
          </a:p>
        </p:txBody>
      </p:sp>
      <p:sp>
        <p:nvSpPr>
          <p:cNvPr id="1462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3452" tIns="46726" rIns="93452" bIns="467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7A9574-4013-4818-BCCC-F2E73482749E}" type="slidenum">
              <a:rPr lang="en-US"/>
              <a:pPr/>
              <a:t>47</a:t>
            </a:fld>
            <a:endParaRPr lang="en-US"/>
          </a:p>
        </p:txBody>
      </p:sp>
      <p:sp>
        <p:nvSpPr>
          <p:cNvPr id="146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3452" tIns="46726" rIns="93452" bIns="467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88EAAD-3A45-42ED-BB72-5C8D21F6E914}" type="slidenum">
              <a:rPr lang="en-US"/>
              <a:pPr/>
              <a:t>48</a:t>
            </a:fld>
            <a:endParaRPr lang="en-US"/>
          </a:p>
        </p:txBody>
      </p:sp>
      <p:sp>
        <p:nvSpPr>
          <p:cNvPr id="1466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6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3452" tIns="46726" rIns="93452" bIns="467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AE4714-EA29-4340-BB21-112A8D7D1DB7}" type="slidenum">
              <a:rPr lang="en-US"/>
              <a:pPr/>
              <a:t>49</a:t>
            </a:fld>
            <a:endParaRPr lang="en-US"/>
          </a:p>
        </p:txBody>
      </p:sp>
      <p:sp>
        <p:nvSpPr>
          <p:cNvPr id="146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6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3452" tIns="46726" rIns="93452" bIns="46726"/>
          <a:lstStyle/>
          <a:p>
            <a:r>
              <a:rPr lang="en-US"/>
              <a:t>Phil needs to score 6 / 8 to move on to the next rounds, and the end of the round, phil got a chance to reflect what he missed. 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8AF58D-A709-4ED4-AEE0-B08CB5BC0871}" type="slidenum">
              <a:rPr lang="en-US"/>
              <a:pPr/>
              <a:t>50</a:t>
            </a:fld>
            <a:endParaRPr lang="en-US"/>
          </a:p>
        </p:txBody>
      </p:sp>
      <p:sp>
        <p:nvSpPr>
          <p:cNvPr id="147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7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3452" tIns="46726" rIns="93452" bIns="46726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15BBE2-6650-489B-B0AF-B68EED2BD4B5}" type="slidenum">
              <a:rPr lang="en-US"/>
              <a:pPr/>
              <a:t>51</a:t>
            </a:fld>
            <a:endParaRPr lang="en-US"/>
          </a:p>
        </p:txBody>
      </p:sp>
      <p:sp>
        <p:nvSpPr>
          <p:cNvPr id="1472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7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3452" tIns="46726" rIns="93452" bIns="46726"/>
          <a:lstStyle/>
          <a:p>
            <a:r>
              <a:rPr lang="en-US"/>
              <a:t>In between rounds, we also have short tutorials to teach Phil better strategies to identify phishing. In this example, Phil’s father teaches Phil how to use a search engine.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684D39-4941-49B7-B5F5-0FE088F534BB}" type="slidenum">
              <a:rPr lang="en-US"/>
              <a:pPr/>
              <a:t>52</a:t>
            </a:fld>
            <a:endParaRPr lang="en-US"/>
          </a:p>
        </p:txBody>
      </p:sp>
      <p:sp>
        <p:nvSpPr>
          <p:cNvPr id="147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7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 lIns="96657" tIns="48328" rIns="96657" bIns="48328"/>
          <a:lstStyle/>
          <a:p>
            <a:pPr>
              <a:buFontTx/>
              <a:buChar char="-"/>
            </a:pPr>
            <a:r>
              <a:rPr lang="en-US"/>
              <a:t>STUDY WAS A THINK ALOUD STUDY that lasts 45 - 60 MINS.. WE CAREFULLY RECRUITED NON-EXPERTS USING THREE SPECIFIC QUESTIONS - THE DEIFNITION OF NON EXPERT IS THE SAME AS IN PREVIOUS STUDY THAT I SAID.</a:t>
            </a:r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r>
              <a:rPr lang="en-US"/>
              <a:t>It aimed at testing the participants’ ability to identify phishing websites. We presented them 10 websites before training, followed by a 15 minute break where users perform one of the three tasks: they read webased phishing education, they read the game tutorial, or they played the game. Users are randomly assigned in each of the conditions. </a:t>
            </a:r>
          </a:p>
          <a:p>
            <a:pPr>
              <a:buFontTx/>
              <a:buChar char="-"/>
            </a:pPr>
            <a:r>
              <a:rPr lang="en-US"/>
              <a:t>There are fourteen non-expert participants in each condition, for a total of 42 participants.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7163F-F941-4D69-A342-F27E316B89C7}" type="slidenum">
              <a:rPr lang="en-US"/>
              <a:pPr/>
              <a:t>23</a:t>
            </a:fld>
            <a:endParaRPr lang="en-US"/>
          </a:p>
        </p:txBody>
      </p:sp>
      <p:sp>
        <p:nvSpPr>
          <p:cNvPr id="1209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209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</p:spPr>
        <p:txBody>
          <a:bodyPr/>
          <a:lstStyle/>
          <a:p>
            <a:r>
              <a:rPr lang="en-US"/>
              <a:t>2-3.5 million</a:t>
            </a:r>
          </a:p>
          <a:p>
            <a:r>
              <a:rPr lang="en-US"/>
              <a:t>http://www.gartner.com/it/page.jsp?id=498245</a:t>
            </a:r>
          </a:p>
          <a:p>
            <a:endParaRPr lang="en-US"/>
          </a:p>
          <a:p>
            <a:r>
              <a:rPr lang="en-US"/>
              <a:t>400 people per day</a:t>
            </a:r>
          </a:p>
          <a:p>
            <a:r>
              <a:rPr lang="en-US"/>
              <a:t>http://portal.acm.org/citation.cfm?id=1314391</a:t>
            </a:r>
          </a:p>
          <a:p>
            <a:endParaRPr lang="en-US"/>
          </a:p>
          <a:p>
            <a:r>
              <a:rPr lang="en-US"/>
              <a:t>Salesforce.com phish</a:t>
            </a:r>
          </a:p>
          <a:p>
            <a:r>
              <a:rPr lang="en-US"/>
              <a:t>http://blogs.zdnet.com/Berlind/?p=880</a:t>
            </a:r>
          </a:p>
          <a:p>
            <a:r>
              <a:rPr lang="en-US"/>
              <a:t>http://www.schneier.com/blog/archives/2007/11/targeted_phishi.html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4BC667-42E1-4CA0-BA3E-C2510986BA60}" type="slidenum">
              <a:rPr lang="en-US"/>
              <a:pPr/>
              <a:t>56</a:t>
            </a:fld>
            <a:endParaRPr lang="en-US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-"/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7DDAEE-E12B-400B-89F7-94BB2AD25129}" type="slidenum">
              <a:rPr lang="en-US"/>
              <a:pPr/>
              <a:t>28</a:t>
            </a:fld>
            <a:endParaRPr lang="en-US"/>
          </a:p>
        </p:txBody>
      </p:sp>
      <p:sp>
        <p:nvSpPr>
          <p:cNvPr id="141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1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F64686-1A5E-4C1B-AA27-F8D6F67B2346}" type="slidenum">
              <a:rPr lang="en-US"/>
              <a:pPr/>
              <a:t>30</a:t>
            </a:fld>
            <a:endParaRPr lang="en-US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133648-E2CB-47F5-836C-E77DB841F2D3}" type="slidenum">
              <a:rPr lang="en-US"/>
              <a:pPr/>
              <a:t>31</a:t>
            </a:fld>
            <a:endParaRPr lang="en-US"/>
          </a:p>
        </p:txBody>
      </p:sp>
      <p:sp>
        <p:nvSpPr>
          <p:cNvPr id="142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114B69-E7E6-4CE5-A403-34167295CD91}" type="slidenum">
              <a:rPr lang="en-US"/>
              <a:pPr/>
              <a:t>32</a:t>
            </a:fld>
            <a:endParaRPr lang="en-US"/>
          </a:p>
        </p:txBody>
      </p:sp>
      <p:sp>
        <p:nvSpPr>
          <p:cNvPr id="142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2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17A858-2A18-4DE9-9A73-AC74ED41A7DB}" type="slidenum">
              <a:rPr lang="en-US"/>
              <a:pPr/>
              <a:t>33</a:t>
            </a:fld>
            <a:endParaRPr lang="en-US"/>
          </a:p>
        </p:txBody>
      </p:sp>
      <p:sp>
        <p:nvSpPr>
          <p:cNvPr id="142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2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098A6E-5EC7-478E-8280-0021D1C2D28C}" type="slidenum">
              <a:rPr lang="en-US"/>
              <a:pPr/>
              <a:t>34</a:t>
            </a:fld>
            <a:endParaRPr lang="en-US"/>
          </a:p>
        </p:txBody>
      </p:sp>
      <p:sp>
        <p:nvSpPr>
          <p:cNvPr id="142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2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E7003D-A3CB-4F07-8855-F32311A365D9}" type="slidenum">
              <a:rPr lang="en-US"/>
              <a:pPr/>
              <a:t>35</a:t>
            </a:fld>
            <a:endParaRPr lang="en-US"/>
          </a:p>
        </p:txBody>
      </p:sp>
      <p:sp>
        <p:nvSpPr>
          <p:cNvPr id="143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43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371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4FA4131-2543-4340-82DA-FEE80819D3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152400"/>
            <a:ext cx="2001837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152400"/>
            <a:ext cx="58547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914400"/>
            <a:ext cx="39243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14400"/>
            <a:ext cx="39243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1524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14400"/>
            <a:ext cx="8001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95" name="AutoShape 7"/>
          <p:cNvSpPr>
            <a:spLocks noChangeArrowheads="1"/>
          </p:cNvSpPr>
          <p:nvPr/>
        </p:nvSpPr>
        <p:spPr bwMode="auto">
          <a:xfrm>
            <a:off x="609600" y="762000"/>
            <a:ext cx="7958138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609600" y="64770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310" name="Text Box 22"/>
          <p:cNvSpPr txBox="1">
            <a:spLocks noChangeArrowheads="1"/>
          </p:cNvSpPr>
          <p:nvPr userDrawn="1"/>
        </p:nvSpPr>
        <p:spPr bwMode="auto">
          <a:xfrm>
            <a:off x="576263" y="6583363"/>
            <a:ext cx="1841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US" sz="1200"/>
          </a:p>
        </p:txBody>
      </p:sp>
      <p:sp>
        <p:nvSpPr>
          <p:cNvPr id="12314" name="Rectangle 26"/>
          <p:cNvSpPr>
            <a:spLocks noChangeArrowheads="1"/>
          </p:cNvSpPr>
          <p:nvPr userDrawn="1"/>
        </p:nvSpPr>
        <p:spPr bwMode="auto">
          <a:xfrm>
            <a:off x="0" y="6534150"/>
            <a:ext cx="2987675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en-US" sz="1400" dirty="0">
                <a:latin typeface="Times New Roman" pitchFamily="18" charset="0"/>
              </a:rPr>
              <a:t>Copyright ©</a:t>
            </a:r>
            <a:r>
              <a:rPr lang="en-US" sz="1400" dirty="0" smtClean="0">
                <a:latin typeface="Times New Roman" pitchFamily="18" charset="0"/>
              </a:rPr>
              <a:t>2002-2013 </a:t>
            </a:r>
            <a:r>
              <a:rPr lang="en-US" sz="1400" dirty="0">
                <a:latin typeface="Times New Roman" pitchFamily="18" charset="0"/>
              </a:rPr>
              <a:t>Norman Sadeh</a:t>
            </a:r>
          </a:p>
        </p:txBody>
      </p:sp>
      <p:sp>
        <p:nvSpPr>
          <p:cNvPr id="12315" name="Rectangle 27"/>
          <p:cNvSpPr>
            <a:spLocks noChangeArrowheads="1"/>
          </p:cNvSpPr>
          <p:nvPr userDrawn="1"/>
        </p:nvSpPr>
        <p:spPr bwMode="auto">
          <a:xfrm>
            <a:off x="4646613" y="6550025"/>
            <a:ext cx="4118435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i="1" dirty="0" smtClean="0"/>
              <a:t>Information</a:t>
            </a:r>
            <a:r>
              <a:rPr lang="en-US" sz="1200" i="1" baseline="0" dirty="0" smtClean="0"/>
              <a:t> Security &amp; Privacy</a:t>
            </a:r>
            <a:r>
              <a:rPr lang="en-US" sz="1200" i="1" dirty="0" smtClean="0"/>
              <a:t>– </a:t>
            </a:r>
            <a:r>
              <a:rPr lang="en-US" sz="1200" i="1" dirty="0"/>
              <a:t>Lect. </a:t>
            </a:r>
            <a:r>
              <a:rPr lang="en-US" sz="1200" i="1" dirty="0" smtClean="0"/>
              <a:t>7 </a:t>
            </a:r>
            <a:r>
              <a:rPr lang="en-US" sz="1200" i="1" dirty="0"/>
              <a:t>- Slide </a:t>
            </a:r>
            <a:fld id="{6B662ABA-26AA-4CC7-8EF2-C0B919A32A0A}" type="slidenum">
              <a:rPr lang="en-US" sz="1200" i="1"/>
              <a:pPr eaLnBrk="0" hangingPunct="0">
                <a:spcBef>
                  <a:spcPct val="50000"/>
                </a:spcBef>
                <a:defRPr/>
              </a:pPr>
              <a:t>‹#›</a:t>
            </a:fld>
            <a:endParaRPr lang="en-US" sz="1200" dirty="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oney.cnn.com/galleries/2011/technology/1107/gallery.cyber_security_cost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oney.cnn.com/galleries/2011/technology/1107/gallery.cyber_security_cost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oney.cnn.com/galleries/2011/technology/1107/gallery.cyber_security_cost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money.cnn.com/galleries/2011/technology/1107/gallery.cyber_security_costs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oney.cnn.com/galleries/2011/technology/1107/gallery.cyber_security_cost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ups.cs.cmu.edu/soups/2007/proceedings/p88_sheng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oney.cnn.com/galleries/2011/technology/1107/gallery.cyber_security_cost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rimeresearch.org/2007/proceedings/p70_kumaraguru.pdf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eas.cc/papers-2009/ceas2009-paper-37.pdf" TargetMode="External"/><Relationship Id="rId3" Type="http://schemas.openxmlformats.org/officeDocument/2006/relationships/hyperlink" Target="http://www.hpenterprisesecurity.com/collateral/report/2011_Cost_of_Cyber_Crime_Study_August.pdf" TargetMode="External"/><Relationship Id="rId7" Type="http://schemas.openxmlformats.org/officeDocument/2006/relationships/hyperlink" Target="http://www.cylab.cmu.edu/research/techreports/tr_cylab09002.html" TargetMode="External"/><Relationship Id="rId2" Type="http://schemas.openxmlformats.org/officeDocument/2006/relationships/hyperlink" Target="http://www.freedomfromfearmagazine.org/index.php?option=com_content&amp;view=article&amp;id=305:cyber-crime-and-organized-crime&amp;catid=50:issue-7&amp;Itemid=1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ups.cs.cmu.edu/soups/2009/proceedings/a3-kumaraguru.pdf" TargetMode="External"/><Relationship Id="rId5" Type="http://schemas.openxmlformats.org/officeDocument/2006/relationships/hyperlink" Target="http://wombatsecurity.com/file_download/3/Teaching%20Johnny%20Not%20to%20Fall%20for%20Phish.pdf" TargetMode="External"/><Relationship Id="rId10" Type="http://schemas.openxmlformats.org/officeDocument/2006/relationships/hyperlink" Target="http://doi.acm.org/10.1145/1242572.1242659" TargetMode="External"/><Relationship Id="rId4" Type="http://schemas.openxmlformats.org/officeDocument/2006/relationships/hyperlink" Target="https://blogs.rsa.com/anatomy-of-an-attack/" TargetMode="External"/><Relationship Id="rId9" Type="http://schemas.openxmlformats.org/officeDocument/2006/relationships/hyperlink" Target="http://doi.acm.org/10.1145/1242572.1242660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9016" y="969637"/>
            <a:ext cx="8943975" cy="13716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3333CC"/>
                </a:solidFill>
              </a:rPr>
              <a:t>Combating e-Crime &amp; the Importance of User Training</a:t>
            </a:r>
          </a:p>
        </p:txBody>
      </p:sp>
      <p:sp>
        <p:nvSpPr>
          <p:cNvPr id="7171" name="Rectangle 7"/>
          <p:cNvSpPr>
            <a:spLocks noChangeArrowheads="1"/>
          </p:cNvSpPr>
          <p:nvPr/>
        </p:nvSpPr>
        <p:spPr bwMode="auto">
          <a:xfrm>
            <a:off x="2085975" y="3613150"/>
            <a:ext cx="48641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Norman M. Sadeh</a:t>
            </a:r>
          </a:p>
          <a:p>
            <a:pPr algn="ctr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School of Computer Science</a:t>
            </a:r>
          </a:p>
          <a:p>
            <a:pPr algn="ctr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Carnegie Mellon University</a:t>
            </a:r>
          </a:p>
        </p:txBody>
      </p:sp>
      <p:sp>
        <p:nvSpPr>
          <p:cNvPr id="7172" name="Rectangle 9"/>
          <p:cNvSpPr>
            <a:spLocks noChangeArrowheads="1"/>
          </p:cNvSpPr>
          <p:nvPr/>
        </p:nvSpPr>
        <p:spPr bwMode="auto">
          <a:xfrm>
            <a:off x="527050" y="555625"/>
            <a:ext cx="895191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spcBef>
                <a:spcPct val="0"/>
              </a:spcBef>
            </a:pPr>
            <a:r>
              <a:rPr lang="en-US" sz="2800" i="1">
                <a:solidFill>
                  <a:schemeClr val="accent2"/>
                </a:solidFill>
              </a:rPr>
              <a:t/>
            </a:r>
            <a:br>
              <a:rPr lang="en-US" sz="2800" i="1">
                <a:solidFill>
                  <a:schemeClr val="accent2"/>
                </a:solidFill>
              </a:rPr>
            </a:br>
            <a:r>
              <a:rPr lang="en-US" sz="3200" i="1">
                <a:solidFill>
                  <a:schemeClr val="accent2"/>
                </a:solidFill>
              </a:rPr>
              <a:t/>
            </a:r>
            <a:br>
              <a:rPr lang="en-US" sz="3200" i="1">
                <a:solidFill>
                  <a:schemeClr val="accent2"/>
                </a:solidFill>
              </a:rPr>
            </a:br>
            <a:r>
              <a:rPr lang="en-US" sz="3200">
                <a:solidFill>
                  <a:schemeClr val="tx2"/>
                </a:solidFill>
              </a:rPr>
              <a:t> </a:t>
            </a:r>
            <a:r>
              <a:rPr lang="en-US" sz="3200" b="1" i="1"/>
              <a:t>Information Security &amp; Privacy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993775" y="246063"/>
            <a:ext cx="7523163" cy="4619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400" dirty="0">
                <a:latin typeface="Times New Roman" pitchFamily="18" charset="0"/>
              </a:rPr>
              <a:t>15-421/08-731 and 08-761/46-861 --  Fall 2013 – Lecture </a:t>
            </a:r>
            <a:r>
              <a:rPr lang="en-US" sz="2400" dirty="0" smtClean="0">
                <a:latin typeface="Times New Roman" pitchFamily="18" charset="0"/>
              </a:rPr>
              <a:t>7</a:t>
            </a:r>
            <a:endParaRPr lang="en-US" sz="2400" dirty="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Incidents by Enterprise Size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l="17250" t="24000" r="13500" b="12000"/>
          <a:stretch>
            <a:fillRect/>
          </a:stretch>
        </p:blipFill>
        <p:spPr bwMode="auto">
          <a:xfrm>
            <a:off x="0" y="1158240"/>
            <a:ext cx="8291710" cy="431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00298" y="5707985"/>
            <a:ext cx="3797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Source: </a:t>
            </a:r>
            <a:r>
              <a:rPr lang="en-US" dirty="0" err="1" smtClean="0">
                <a:hlinkClick r:id="rId3"/>
              </a:rPr>
              <a:t>Poneomon</a:t>
            </a:r>
            <a:r>
              <a:rPr lang="en-US" dirty="0" smtClean="0">
                <a:hlinkClick r:id="rId3"/>
              </a:rPr>
              <a:t> Institute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Average Cost of a Data Breach</a:t>
            </a:r>
          </a:p>
        </p:txBody>
      </p:sp>
      <p:pic>
        <p:nvPicPr>
          <p:cNvPr id="24579" name="Picture 2" descr="http://i2.cdn.turner.com/money/galleries/2011/technology/1107/gallery.cyber_security_costs/images/corporate-breach-cost-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3" y="923925"/>
            <a:ext cx="840898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Box 4"/>
          <p:cNvSpPr txBox="1">
            <a:spLocks noChangeArrowheads="1"/>
          </p:cNvSpPr>
          <p:nvPr/>
        </p:nvSpPr>
        <p:spPr bwMode="auto">
          <a:xfrm>
            <a:off x="0" y="5557838"/>
            <a:ext cx="9221788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Example: database with customer details (e.g. email, credit card)</a:t>
            </a:r>
          </a:p>
          <a:p>
            <a:r>
              <a:rPr lang="en-US"/>
              <a:t>-on average companies lose 3.7% of their customers after an incident</a:t>
            </a:r>
          </a:p>
        </p:txBody>
      </p:sp>
      <p:sp>
        <p:nvSpPr>
          <p:cNvPr id="24581" name="TextBox 5"/>
          <p:cNvSpPr txBox="1">
            <a:spLocks noChangeArrowheads="1"/>
          </p:cNvSpPr>
          <p:nvPr/>
        </p:nvSpPr>
        <p:spPr bwMode="auto">
          <a:xfrm>
            <a:off x="619125" y="5140325"/>
            <a:ext cx="321945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Ponemon Institute – July 2011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of Different “Attacks”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 l="14250" t="21333" r="12750" b="12000"/>
          <a:stretch>
            <a:fillRect/>
          </a:stretch>
        </p:blipFill>
        <p:spPr bwMode="auto">
          <a:xfrm>
            <a:off x="0" y="1242120"/>
            <a:ext cx="8717345" cy="4477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61258" y="5870545"/>
            <a:ext cx="2721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Source: </a:t>
            </a:r>
            <a:r>
              <a:rPr lang="en-US" sz="1400" dirty="0" err="1" smtClean="0">
                <a:hlinkClick r:id="rId3"/>
              </a:rPr>
              <a:t>Poneomon</a:t>
            </a:r>
            <a:r>
              <a:rPr lang="en-US" sz="1400" dirty="0" smtClean="0">
                <a:hlinkClick r:id="rId3"/>
              </a:rPr>
              <a:t> Institute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Per Type of Attack</a:t>
            </a:r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 l="17250" t="12000" r="14250" b="6667"/>
          <a:stretch>
            <a:fillRect/>
          </a:stretch>
        </p:blipFill>
        <p:spPr bwMode="auto">
          <a:xfrm>
            <a:off x="370840" y="1043988"/>
            <a:ext cx="7675880" cy="5126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690538" y="6053425"/>
            <a:ext cx="2721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Source: </a:t>
            </a:r>
            <a:r>
              <a:rPr lang="en-US" sz="1400" dirty="0" err="1" smtClean="0">
                <a:hlinkClick r:id="rId3"/>
              </a:rPr>
              <a:t>Poneomon</a:t>
            </a:r>
            <a:r>
              <a:rPr lang="en-US" sz="1400" dirty="0" smtClean="0">
                <a:hlinkClick r:id="rId3"/>
              </a:rPr>
              <a:t> Institute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Cost Per Type of Attack – Weighted by Attack Frequency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690538" y="6053425"/>
            <a:ext cx="2721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2"/>
              </a:rPr>
              <a:t>Source: </a:t>
            </a:r>
            <a:r>
              <a:rPr lang="en-US" sz="1400" dirty="0" err="1" smtClean="0">
                <a:hlinkClick r:id="rId2"/>
              </a:rPr>
              <a:t>Poneomon</a:t>
            </a:r>
            <a:r>
              <a:rPr lang="en-US" sz="1400" dirty="0" smtClean="0">
                <a:hlinkClick r:id="rId2"/>
              </a:rPr>
              <a:t> Institute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 l="16500" t="10667" r="12750" b="5333"/>
          <a:stretch>
            <a:fillRect/>
          </a:stretch>
        </p:blipFill>
        <p:spPr bwMode="auto">
          <a:xfrm>
            <a:off x="579120" y="1110049"/>
            <a:ext cx="7188200" cy="480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Different Mix of Attacks for Different Organization Sizes</a:t>
            </a:r>
            <a:endParaRPr lang="en-US" sz="24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 l="16500" t="20000" r="12750" b="9333"/>
          <a:stretch>
            <a:fillRect/>
          </a:stretch>
        </p:blipFill>
        <p:spPr bwMode="auto">
          <a:xfrm>
            <a:off x="660400" y="1338657"/>
            <a:ext cx="7188200" cy="4038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61258" y="5870545"/>
            <a:ext cx="2721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hlinkClick r:id="rId3"/>
              </a:rPr>
              <a:t>Source: </a:t>
            </a:r>
            <a:r>
              <a:rPr lang="en-US" sz="1400" dirty="0" err="1" smtClean="0">
                <a:hlinkClick r:id="rId3"/>
              </a:rPr>
              <a:t>Poneomon</a:t>
            </a:r>
            <a:r>
              <a:rPr lang="en-US" sz="1400" dirty="0" smtClean="0">
                <a:hlinkClick r:id="rId3"/>
              </a:rPr>
              <a:t> Institute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 List of Zero Day Exploits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898" y="4500880"/>
            <a:ext cx="8414702" cy="980440"/>
          </a:xfrm>
        </p:spPr>
        <p:txBody>
          <a:bodyPr/>
          <a:lstStyle/>
          <a:p>
            <a:r>
              <a:rPr lang="en-US" sz="1800" dirty="0" smtClean="0"/>
              <a:t>Source: Forbes, “Shopping for Zero-Day Exploits: A Price List for Hackers’ Secret Software Exploits” – 3/23/2012</a:t>
            </a:r>
          </a:p>
          <a:p>
            <a:r>
              <a:rPr lang="en-US" sz="1800" dirty="0" smtClean="0"/>
              <a:t>Exploits are sold to governments and criminals</a:t>
            </a:r>
          </a:p>
          <a:p>
            <a:r>
              <a:rPr lang="en-US" sz="1800" dirty="0" smtClean="0"/>
              <a:t>Hackers can also do the ethical thing, report the exploit to the software vendor and often collect a reward (albeit a smaller one)</a:t>
            </a:r>
            <a:endParaRPr lang="en-US" sz="1800" dirty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 cstate="print"/>
          <a:srcRect l="11250" t="46667" r="51000" b="22667"/>
          <a:stretch>
            <a:fillRect/>
          </a:stretch>
        </p:blipFill>
        <p:spPr bwMode="auto">
          <a:xfrm>
            <a:off x="1305559" y="1267464"/>
            <a:ext cx="6364711" cy="2908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Facebook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 r="6000" b="6667"/>
          <a:stretch>
            <a:fillRect/>
          </a:stretch>
        </p:blipFill>
        <p:spPr bwMode="auto">
          <a:xfrm>
            <a:off x="0" y="886460"/>
            <a:ext cx="9550400" cy="533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3" cstate="print"/>
          <a:srcRect l="20250" t="41333" r="8250" b="21333"/>
          <a:stretch>
            <a:fillRect/>
          </a:stretch>
        </p:blipFill>
        <p:spPr bwMode="auto">
          <a:xfrm>
            <a:off x="0" y="2588287"/>
            <a:ext cx="10421229" cy="3060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on RSA Secure-ID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March 2011 attack</a:t>
            </a:r>
          </a:p>
          <a:p>
            <a:pPr lvl="1"/>
            <a:r>
              <a:rPr lang="en-US" dirty="0" smtClean="0"/>
              <a:t>Breach compromised master DB associating token IDs and secret token “seeds”</a:t>
            </a:r>
          </a:p>
          <a:p>
            <a:pPr lvl="1"/>
            <a:r>
              <a:rPr lang="en-US" dirty="0" smtClean="0"/>
              <a:t>Eventually cost EMC around $66M</a:t>
            </a:r>
          </a:p>
          <a:p>
            <a:r>
              <a:rPr lang="en-US" dirty="0" smtClean="0"/>
              <a:t>Start of the attack:</a:t>
            </a:r>
          </a:p>
          <a:p>
            <a:pPr lvl="1"/>
            <a:r>
              <a:rPr lang="en-US" sz="1800" dirty="0" smtClean="0"/>
              <a:t>Spear-phishing email with excel attachment targeting an Adobe Flash zero-day exploit</a:t>
            </a:r>
          </a:p>
          <a:p>
            <a:pPr lvl="2"/>
            <a:r>
              <a:rPr lang="en-US" sz="1800" dirty="0" smtClean="0"/>
              <a:t>Sent to a small group of RSA employees </a:t>
            </a:r>
          </a:p>
          <a:p>
            <a:pPr lvl="2"/>
            <a:r>
              <a:rPr lang="en-US" sz="1800" dirty="0" smtClean="0"/>
              <a:t>Email title: “2011 Recruitment Plan”</a:t>
            </a:r>
          </a:p>
          <a:p>
            <a:pPr lvl="1"/>
            <a:r>
              <a:rPr lang="en-US" sz="1800" dirty="0" smtClean="0"/>
              <a:t>Exploit allowed attackers to use Poison Ivy Remote Administration Trojan (RAT) to access RSA servers</a:t>
            </a:r>
            <a:endParaRPr lang="en-US" sz="1800" dirty="0"/>
          </a:p>
        </p:txBody>
      </p:sp>
      <p:pic>
        <p:nvPicPr>
          <p:cNvPr id="96258" name="Picture 2" descr="http://upload.wikimedia.org/wikipedia/commons/thumb/8/8f/RSA_SecurID_SID800.jpg/220px-RSA_SecurID_SID8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7175" y="0"/>
            <a:ext cx="2095500" cy="1000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 on RSA Secure ID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890000" cy="5105400"/>
          </a:xfrm>
        </p:spPr>
        <p:txBody>
          <a:bodyPr/>
          <a:lstStyle/>
          <a:p>
            <a:r>
              <a:rPr lang="en-US" dirty="0" smtClean="0"/>
              <a:t>Detection by RSA </a:t>
            </a:r>
            <a:r>
              <a:rPr lang="en-US" dirty="0" err="1" smtClean="0"/>
              <a:t>Netwitness</a:t>
            </a:r>
            <a:r>
              <a:rPr lang="en-US" dirty="0" smtClean="0"/>
              <a:t> but probably too late</a:t>
            </a:r>
          </a:p>
          <a:p>
            <a:r>
              <a:rPr lang="en-US" dirty="0" smtClean="0"/>
              <a:t>Aftermath of the attack</a:t>
            </a:r>
          </a:p>
          <a:p>
            <a:pPr lvl="1"/>
            <a:r>
              <a:rPr lang="en-US" sz="2100" dirty="0" smtClean="0"/>
              <a:t>Notifying all customers</a:t>
            </a:r>
          </a:p>
          <a:p>
            <a:pPr lvl="2"/>
            <a:r>
              <a:rPr lang="en-US" sz="2100" dirty="0" smtClean="0"/>
              <a:t>Initially recommending they protect their token serial ID numbers!</a:t>
            </a:r>
          </a:p>
          <a:p>
            <a:pPr lvl="1"/>
            <a:r>
              <a:rPr lang="en-US" sz="2100" dirty="0" smtClean="0"/>
              <a:t>SEC Form 8-K to notify shareholders</a:t>
            </a:r>
          </a:p>
          <a:p>
            <a:pPr lvl="2"/>
            <a:r>
              <a:rPr lang="en-US" sz="2100" dirty="0" smtClean="0"/>
              <a:t>Originally claimed no financial impact expected!</a:t>
            </a:r>
          </a:p>
          <a:p>
            <a:pPr lvl="1"/>
            <a:r>
              <a:rPr lang="en-US" sz="2100" dirty="0" smtClean="0"/>
              <a:t>June 2011: Lockheed Martin security breach attributed to the RSA Secure ID attack</a:t>
            </a:r>
          </a:p>
          <a:p>
            <a:pPr lvl="1"/>
            <a:r>
              <a:rPr lang="en-US" sz="2100" dirty="0" smtClean="0"/>
              <a:t>June 2011: RSA offers free token replacement to all 30,000 corporate customers!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Practical Info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63600"/>
            <a:ext cx="9144000" cy="59944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Full Semester Students</a:t>
            </a:r>
          </a:p>
          <a:p>
            <a:pPr lvl="1" eaLnBrk="1" hangingPunct="1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b="1" dirty="0" smtClean="0"/>
              <a:t>Sept 24: </a:t>
            </a:r>
            <a:r>
              <a:rPr lang="en-US" sz="2100" dirty="0" smtClean="0"/>
              <a:t>Early Project Presentations (NSH1305)</a:t>
            </a:r>
          </a:p>
          <a:p>
            <a:pPr lvl="2" eaLnBrk="1" hangingPunct="1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900" dirty="0" smtClean="0"/>
              <a:t>5 minutes per team + Q&amp;A</a:t>
            </a:r>
          </a:p>
          <a:p>
            <a:pPr lvl="2" eaLnBrk="1" hangingPunct="1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900" dirty="0" smtClean="0"/>
              <a:t>Content: What are the objectives, what is the approach, what is the timeline, who will do what</a:t>
            </a:r>
          </a:p>
          <a:p>
            <a:pPr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/>
              <a:t>Mini Semester Students:</a:t>
            </a:r>
          </a:p>
          <a:p>
            <a:pPr lvl="1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dirty="0" smtClean="0"/>
              <a:t>Homework Assignment #1 due by </a:t>
            </a:r>
            <a:r>
              <a:rPr lang="en-US" sz="2100" b="1" dirty="0" smtClean="0"/>
              <a:t>Sept 22</a:t>
            </a:r>
          </a:p>
          <a:p>
            <a:pPr lvl="1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100" b="1" dirty="0" smtClean="0"/>
              <a:t>Midterm exam: Sept 24 – </a:t>
            </a:r>
            <a:r>
              <a:rPr lang="en-US" sz="2100" dirty="0" smtClean="0"/>
              <a:t>closed book- 219 </a:t>
            </a:r>
            <a:r>
              <a:rPr lang="en-US" sz="2100" dirty="0" err="1" smtClean="0"/>
              <a:t>Scaife</a:t>
            </a:r>
            <a:r>
              <a:rPr lang="en-US" sz="2100" dirty="0" smtClean="0"/>
              <a:t> Hall</a:t>
            </a:r>
            <a:endParaRPr lang="en-US" sz="2100" b="1" dirty="0" smtClean="0"/>
          </a:p>
          <a:p>
            <a:pPr lvl="2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smtClean="0"/>
              <a:t>Everything covered in class – at the level at which it was covered</a:t>
            </a:r>
          </a:p>
          <a:p>
            <a:pPr lvl="3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500" dirty="0" smtClean="0"/>
              <a:t>Including high-level understanding of student presentations</a:t>
            </a:r>
          </a:p>
          <a:p>
            <a:pPr lvl="1" ea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</a:pPr>
            <a:endParaRPr lang="en-US" sz="2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More Closely at Phishing</a:t>
            </a:r>
            <a:endParaRPr lang="en-US" dirty="0"/>
          </a:p>
        </p:txBody>
      </p:sp>
      <p:sp>
        <p:nvSpPr>
          <p:cNvPr id="138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14400"/>
            <a:ext cx="8064500" cy="5346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What is Phishing?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How big of a problem is it?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What are the current solutions?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Carnegie Mellon University’s research on “Supporting Trust Decisions”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Largest US research projects on combating phishing </a:t>
            </a:r>
            <a:r>
              <a:rPr lang="en-US" sz="2200" dirty="0" smtClean="0"/>
              <a:t>attacks</a:t>
            </a:r>
            <a:endParaRPr lang="en-US" sz="2200" dirty="0"/>
          </a:p>
          <a:p>
            <a:pPr lvl="1">
              <a:lnSpc>
                <a:spcPct val="100000"/>
              </a:lnSpc>
            </a:pPr>
            <a:r>
              <a:rPr lang="en-US" sz="2200" dirty="0"/>
              <a:t>Multi-pronged approach</a:t>
            </a:r>
          </a:p>
          <a:p>
            <a:pPr lvl="1">
              <a:lnSpc>
                <a:spcPct val="100000"/>
              </a:lnSpc>
            </a:pPr>
            <a:r>
              <a:rPr lang="en-US" sz="2200" dirty="0"/>
              <a:t>Studies and existing deployments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Concluding </a:t>
            </a:r>
            <a:r>
              <a:rPr lang="en-US" sz="2400" dirty="0" smtClean="0"/>
              <a:t>Remarks</a:t>
            </a:r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33375"/>
            <a:ext cx="8915400" cy="711200"/>
          </a:xfrm>
        </p:spPr>
        <p:txBody>
          <a:bodyPr/>
          <a:lstStyle/>
          <a:p>
            <a:pPr algn="r"/>
            <a:r>
              <a:rPr lang="en-US"/>
              <a:t>Everyday Privacy and Security Problem</a:t>
            </a:r>
          </a:p>
        </p:txBody>
      </p:sp>
      <p:pic>
        <p:nvPicPr>
          <p:cNvPr id="1206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0"/>
            <a:ext cx="11201400" cy="1031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07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028700"/>
            <a:ext cx="8001000" cy="5105400"/>
          </a:xfrm>
        </p:spPr>
        <p:txBody>
          <a:bodyPr/>
          <a:lstStyle/>
          <a:p>
            <a:endParaRPr lang="en-US"/>
          </a:p>
        </p:txBody>
      </p:sp>
      <p:pic>
        <p:nvPicPr>
          <p:cNvPr id="1207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463550"/>
            <a:ext cx="9220200" cy="635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7301" name="Rectangle 5"/>
          <p:cNvSpPr>
            <a:spLocks noChangeArrowheads="1"/>
          </p:cNvSpPr>
          <p:nvPr/>
        </p:nvSpPr>
        <p:spPr bwMode="auto">
          <a:xfrm>
            <a:off x="4648200" y="1485900"/>
            <a:ext cx="4114800" cy="1676400"/>
          </a:xfrm>
          <a:prstGeom prst="rect">
            <a:avLst/>
          </a:prstGeom>
          <a:solidFill>
            <a:srgbClr val="FFFF99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3600">
                <a:latin typeface="Arial" charset="0"/>
              </a:rPr>
              <a:t>This entire process</a:t>
            </a:r>
          </a:p>
          <a:p>
            <a:pPr algn="ctr">
              <a:spcBef>
                <a:spcPct val="0"/>
              </a:spcBef>
            </a:pPr>
            <a:r>
              <a:rPr lang="en-US" sz="3600">
                <a:latin typeface="Arial" charset="0"/>
              </a:rPr>
              <a:t>known as </a:t>
            </a:r>
            <a:r>
              <a:rPr lang="en-US" sz="3600" b="1">
                <a:latin typeface="Arial" charset="0"/>
              </a:rPr>
              <a:t>phishing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0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730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22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0"/>
            <a:ext cx="8001000" cy="609600"/>
          </a:xfrm>
        </p:spPr>
        <p:txBody>
          <a:bodyPr/>
          <a:lstStyle/>
          <a:p>
            <a:r>
              <a:rPr lang="en-US"/>
              <a:t>Phishing is a Plague on the Internet</a:t>
            </a:r>
          </a:p>
        </p:txBody>
      </p:sp>
      <p:sp>
        <p:nvSpPr>
          <p:cNvPr id="1208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6225" y="1009650"/>
            <a:ext cx="8458200" cy="3303588"/>
          </a:xfrm>
        </p:spPr>
        <p:txBody>
          <a:bodyPr/>
          <a:lstStyle/>
          <a:p>
            <a:r>
              <a:rPr lang="en-US" sz="2600"/>
              <a:t>~28000 unique phishing sites reported in Nov 2007</a:t>
            </a:r>
          </a:p>
          <a:p>
            <a:r>
              <a:rPr lang="en-US" sz="2600"/>
              <a:t>~$350m-$3b direct losses a year </a:t>
            </a:r>
            <a:r>
              <a:rPr lang="en-US" sz="1400"/>
              <a:t>(sources: Google &amp; Gartner)</a:t>
            </a:r>
          </a:p>
          <a:p>
            <a:pPr lvl="1"/>
            <a:r>
              <a:rPr lang="en-US"/>
              <a:t>Does not include damage to brand, </a:t>
            </a:r>
            <a:br>
              <a:rPr lang="en-US"/>
            </a:br>
            <a:r>
              <a:rPr lang="en-US"/>
              <a:t>loss of potential sales, etc.</a:t>
            </a:r>
          </a:p>
        </p:txBody>
      </p:sp>
      <p:pic>
        <p:nvPicPr>
          <p:cNvPr id="12083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863" y="3649663"/>
            <a:ext cx="3246437" cy="2809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2083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5900" y="936625"/>
            <a:ext cx="3810000" cy="5086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208326" name="Text Box 6"/>
          <p:cNvSpPr txBox="1">
            <a:spLocks noChangeArrowheads="1"/>
          </p:cNvSpPr>
          <p:nvPr/>
        </p:nvSpPr>
        <p:spPr bwMode="auto">
          <a:xfrm>
            <a:off x="4186238" y="4400550"/>
            <a:ext cx="4103687" cy="10747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3333CC"/>
                </a:solidFill>
              </a:rPr>
              <a:t>…Just the tip of the</a:t>
            </a:r>
          </a:p>
          <a:p>
            <a:r>
              <a:rPr lang="en-US" sz="2800" b="1">
                <a:solidFill>
                  <a:srgbClr val="3333CC"/>
                </a:solidFill>
              </a:rPr>
              <a:t>iceberg…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08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08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0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08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0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08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0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08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08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08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08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23" grpId="0" build="p"/>
      <p:bldP spid="12083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…Spear Phishing Attacks…</a:t>
            </a:r>
          </a:p>
        </p:txBody>
      </p:sp>
      <p:pic>
        <p:nvPicPr>
          <p:cNvPr id="1408005" name="Picture 5"/>
          <p:cNvPicPr>
            <a:picLocks noChangeAspect="1" noChangeArrowheads="1"/>
          </p:cNvPicPr>
          <p:nvPr/>
        </p:nvPicPr>
        <p:blipFill>
          <a:blip r:embed="rId2" cstate="print"/>
          <a:srcRect l="13333" t="10001" r="39722" b="10001"/>
          <a:stretch>
            <a:fillRect/>
          </a:stretch>
        </p:blipFill>
        <p:spPr bwMode="auto">
          <a:xfrm>
            <a:off x="0" y="990600"/>
            <a:ext cx="6438900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408007" name="Text Box 7"/>
          <p:cNvSpPr txBox="1">
            <a:spLocks noChangeArrowheads="1"/>
          </p:cNvSpPr>
          <p:nvPr/>
        </p:nvSpPr>
        <p:spPr bwMode="auto">
          <a:xfrm>
            <a:off x="660400" y="5064125"/>
            <a:ext cx="4852988" cy="80327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 government and its contractors </a:t>
            </a:r>
          </a:p>
          <a:p>
            <a:r>
              <a:rPr lang="en-US"/>
              <a:t>are getting phished left and right</a:t>
            </a:r>
          </a:p>
        </p:txBody>
      </p:sp>
      <p:pic>
        <p:nvPicPr>
          <p:cNvPr id="1408006" name="Picture 6"/>
          <p:cNvPicPr>
            <a:picLocks noChangeAspect="1" noChangeArrowheads="1"/>
          </p:cNvPicPr>
          <p:nvPr/>
        </p:nvPicPr>
        <p:blipFill>
          <a:blip r:embed="rId3" cstate="print"/>
          <a:srcRect r="45833" b="24001"/>
          <a:stretch>
            <a:fillRect/>
          </a:stretch>
        </p:blipFill>
        <p:spPr bwMode="auto">
          <a:xfrm>
            <a:off x="741363" y="1163638"/>
            <a:ext cx="7429500" cy="6515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422400" y="4832350"/>
            <a:ext cx="3954463" cy="1408113"/>
            <a:chOff x="896" y="3044"/>
            <a:chExt cx="2491" cy="887"/>
          </a:xfrm>
        </p:grpSpPr>
        <p:sp>
          <p:nvSpPr>
            <p:cNvPr id="1408008" name="AutoShape 8"/>
            <p:cNvSpPr>
              <a:spLocks noChangeArrowheads="1"/>
            </p:cNvSpPr>
            <p:nvPr/>
          </p:nvSpPr>
          <p:spPr bwMode="auto">
            <a:xfrm>
              <a:off x="896" y="3044"/>
              <a:ext cx="2359" cy="887"/>
            </a:xfrm>
            <a:prstGeom prst="wedgeRectCallout">
              <a:avLst>
                <a:gd name="adj1" fmla="val 63139"/>
                <a:gd name="adj2" fmla="val 14713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endParaRPr lang="en-US"/>
            </a:p>
          </p:txBody>
        </p:sp>
        <p:sp>
          <p:nvSpPr>
            <p:cNvPr id="1408009" name="Text Box 9"/>
            <p:cNvSpPr txBox="1">
              <a:spLocks noChangeArrowheads="1"/>
            </p:cNvSpPr>
            <p:nvPr/>
          </p:nvSpPr>
          <p:spPr bwMode="auto">
            <a:xfrm>
              <a:off x="911" y="3058"/>
              <a:ext cx="2476" cy="8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2800"/>
                <a:t>Major corporations and their vendors too!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8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8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08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08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08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08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800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Spear Phishing</a:t>
            </a:r>
          </a:p>
        </p:txBody>
      </p:sp>
      <p:sp>
        <p:nvSpPr>
          <p:cNvPr id="140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/>
              <a:t>Phishing attacks also used for espionage</a:t>
            </a:r>
          </a:p>
          <a:p>
            <a:pPr lvl="1"/>
            <a:r>
              <a:rPr lang="en-US"/>
              <a:t>Government (e.g. IRS, Medicare/Medicaid, DoD)</a:t>
            </a:r>
          </a:p>
          <a:p>
            <a:pPr lvl="1"/>
            <a:r>
              <a:rPr lang="en-US"/>
              <a:t>Corporate, incl. pharmaceutical</a:t>
            </a:r>
          </a:p>
          <a:p>
            <a:pPr lvl="2"/>
            <a:r>
              <a:rPr lang="en-US" sz="2600"/>
              <a:t>Recent salesforce.com phish</a:t>
            </a:r>
          </a:p>
          <a:p>
            <a:pPr lvl="1"/>
            <a:r>
              <a:rPr lang="en-US"/>
              <a:t>Recent trend in targeting executives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…and More…</a:t>
            </a:r>
          </a:p>
        </p:txBody>
      </p:sp>
      <p:sp>
        <p:nvSpPr>
          <p:cNvPr id="141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/>
              <a:t>SMiShing – SMS phishing</a:t>
            </a:r>
          </a:p>
          <a:p>
            <a:pPr lvl="1"/>
            <a:r>
              <a:rPr lang="en-US" sz="2200"/>
              <a:t>Example: “We're confirming you've signed up for our dating service. You will be charged $2/day unless you cancel your order." </a:t>
            </a:r>
          </a:p>
          <a:p>
            <a:pPr lvl="2"/>
            <a:r>
              <a:rPr lang="en-US" sz="2100"/>
              <a:t>When user clicks on the link, malware is installed</a:t>
            </a:r>
          </a:p>
          <a:p>
            <a:r>
              <a:rPr lang="en-US" sz="2400"/>
              <a:t>Vishing – VoIP phishing</a:t>
            </a:r>
          </a:p>
          <a:p>
            <a:pPr lvl="1"/>
            <a:r>
              <a:rPr lang="en-US" sz="2200"/>
              <a:t>Exploits caller ID spoofing</a:t>
            </a:r>
          </a:p>
          <a:p>
            <a:pPr lvl="1"/>
            <a:r>
              <a:rPr lang="en-US" sz="2200"/>
              <a:t>Instruct user to call a number and provide personal details</a:t>
            </a:r>
          </a:p>
          <a:p>
            <a:r>
              <a:rPr lang="en-US" sz="2400"/>
              <a:t>Social networks</a:t>
            </a:r>
          </a:p>
          <a:p>
            <a:endParaRPr lang="en-US" sz="2400"/>
          </a:p>
        </p:txBody>
      </p:sp>
      <p:pic>
        <p:nvPicPr>
          <p:cNvPr id="1410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75" y="1885950"/>
            <a:ext cx="6262688" cy="4508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1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1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1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1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1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1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1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1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1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10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10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78" name="Text Box 6"/>
          <p:cNvSpPr txBox="1">
            <a:spLocks noChangeArrowheads="1"/>
          </p:cNvSpPr>
          <p:nvPr/>
        </p:nvSpPr>
        <p:spPr bwMode="auto">
          <a:xfrm>
            <a:off x="342900" y="2092325"/>
            <a:ext cx="8466138" cy="192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6000"/>
              <a:t>Why do people fall for phishing attacks?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242" name="Rectangle 2"/>
          <p:cNvSpPr>
            <a:spLocks noChangeArrowheads="1"/>
          </p:cNvSpPr>
          <p:nvPr/>
        </p:nvSpPr>
        <p:spPr bwMode="auto">
          <a:xfrm>
            <a:off x="304800" y="4997450"/>
            <a:ext cx="8316913" cy="1457325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1800"/>
              <a:t>J. Downs, M. Holbrook, and L. Cranor. 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1800" b="1"/>
              <a:t>Decision Strategies and Susceptibility to Phishing.</a:t>
            </a:r>
            <a:r>
              <a:rPr lang="en-US" sz="1800"/>
              <a:t> 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1800"/>
              <a:t>In </a:t>
            </a:r>
            <a:r>
              <a:rPr lang="en-US" sz="1800" i="1"/>
              <a:t>Proc. of the  2006 Symposium On Usable Privacy and Security</a:t>
            </a:r>
            <a:r>
              <a:rPr lang="en-US" sz="1800"/>
              <a:t> </a:t>
            </a:r>
          </a:p>
          <a:p>
            <a:endParaRPr lang="en-US" sz="1800"/>
          </a:p>
        </p:txBody>
      </p:sp>
      <p:sp>
        <p:nvSpPr>
          <p:cNvPr id="14182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</a:t>
            </a:r>
            <a:r>
              <a:rPr lang="en-US" dirty="0" smtClean="0"/>
              <a:t>Study – Back in 2005</a:t>
            </a:r>
            <a:endParaRPr lang="en-US" dirty="0"/>
          </a:p>
        </p:txBody>
      </p:sp>
      <p:sp>
        <p:nvSpPr>
          <p:cNvPr id="1418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22288" y="1262063"/>
            <a:ext cx="8001000" cy="323215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sz="3200"/>
              <a:t>Interviewed 40 Internet users, including 35 non-experts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sz="3200"/>
              <a:t>“Mental models” interviews included email role play and open ended questions</a:t>
            </a: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sz="3200"/>
              <a:t>Interviews recorded and coded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of Caution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 users have become more sophisticated about phishing attacks</a:t>
            </a:r>
          </a:p>
          <a:p>
            <a:r>
              <a:rPr lang="en-US" dirty="0" smtClean="0"/>
              <a:t>…but the attacks have become more sophisticated too</a:t>
            </a:r>
          </a:p>
          <a:p>
            <a:r>
              <a:rPr lang="en-US" dirty="0" smtClean="0"/>
              <a:t>…and the cost of phishing continues to go up…</a:t>
            </a:r>
          </a:p>
          <a:p>
            <a:r>
              <a:rPr lang="en-US" dirty="0" smtClean="0"/>
              <a:t>This study is representative of the mismatch between people’s mental models and how technology actually works &amp; the vulnerabilities it comes with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4203700" y="1016000"/>
            <a:ext cx="4495800" cy="542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endParaRPr lang="en-US" sz="1800" u="none">
              <a:latin typeface="Arial" charset="0"/>
            </a:endParaRPr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1076325" y="1004888"/>
            <a:ext cx="7759331" cy="484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u="none" dirty="0" smtClean="0">
                <a:latin typeface="Arial" charset="0"/>
              </a:rPr>
              <a:t>Summary of previous lecture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u="none" dirty="0" smtClean="0">
                <a:latin typeface="Arial" charset="0"/>
              </a:rPr>
              <a:t>E-Crime</a:t>
            </a:r>
            <a:endParaRPr lang="en-US" sz="2800" u="none" dirty="0">
              <a:latin typeface="Arial" charset="0"/>
            </a:endParaRP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u="none" dirty="0">
                <a:latin typeface="Arial" charset="0"/>
              </a:rPr>
              <a:t>Semantic attacks - Phishing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u="none" dirty="0" smtClean="0">
                <a:latin typeface="Arial" charset="0"/>
              </a:rPr>
              <a:t>Cyber Security Training</a:t>
            </a:r>
            <a:endParaRPr lang="en-US" sz="2800" u="none" dirty="0">
              <a:latin typeface="Arial" charset="0"/>
            </a:endParaRP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dirty="0" smtClean="0">
                <a:latin typeface="Arial" charset="0"/>
              </a:rPr>
              <a:t>Concluding Remarks</a:t>
            </a:r>
            <a:endParaRPr lang="en-US" sz="2800" u="none" dirty="0" smtClean="0">
              <a:latin typeface="Arial" charset="0"/>
            </a:endParaRP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</a:pPr>
            <a:endParaRPr lang="en-US" sz="3200" u="none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 knowledge of phishing</a:t>
            </a:r>
          </a:p>
        </p:txBody>
      </p:sp>
      <p:sp>
        <p:nvSpPr>
          <p:cNvPr id="142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14400"/>
            <a:ext cx="8001000" cy="1535113"/>
          </a:xfrm>
        </p:spPr>
        <p:txBody>
          <a:bodyPr/>
          <a:lstStyle/>
          <a:p>
            <a:r>
              <a:rPr lang="en-US" sz="3200"/>
              <a:t>Only about half knew meaning of the  term “phishing”</a:t>
            </a:r>
            <a:endParaRPr lang="en-US" sz="3200" i="1">
              <a:solidFill>
                <a:schemeClr val="tx2"/>
              </a:solidFill>
            </a:endParaRPr>
          </a:p>
          <a:p>
            <a:endParaRPr lang="en-US" sz="3200"/>
          </a:p>
        </p:txBody>
      </p:sp>
      <p:sp>
        <p:nvSpPr>
          <p:cNvPr id="1420293" name="Rectangle 5"/>
          <p:cNvSpPr>
            <a:spLocks noChangeArrowheads="1"/>
          </p:cNvSpPr>
          <p:nvPr/>
        </p:nvSpPr>
        <p:spPr bwMode="auto">
          <a:xfrm>
            <a:off x="950913" y="3448050"/>
            <a:ext cx="7196137" cy="83185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 i="1">
                <a:solidFill>
                  <a:schemeClr val="tx2"/>
                </a:solidFill>
              </a:rPr>
              <a:t>“Something to do with the band Phish, I take it.”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Minimal knowledge of lock icon</a:t>
            </a:r>
          </a:p>
        </p:txBody>
      </p:sp>
      <p:sp>
        <p:nvSpPr>
          <p:cNvPr id="142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2450" y="1160463"/>
            <a:ext cx="8001000" cy="2638425"/>
          </a:xfrm>
        </p:spPr>
        <p:txBody>
          <a:bodyPr/>
          <a:lstStyle/>
          <a:p>
            <a:r>
              <a:rPr lang="en-US" sz="2400" dirty="0"/>
              <a:t>85% of participants were </a:t>
            </a:r>
            <a:r>
              <a:rPr lang="en-US" sz="2400" b="1" dirty="0"/>
              <a:t>aware of lock</a:t>
            </a:r>
            <a:r>
              <a:rPr lang="en-US" sz="2400" dirty="0"/>
              <a:t> icon</a:t>
            </a:r>
          </a:p>
          <a:p>
            <a:r>
              <a:rPr lang="en-US" sz="2400" dirty="0"/>
              <a:t>Only </a:t>
            </a:r>
            <a:r>
              <a:rPr lang="en-US" sz="2400" b="1" dirty="0"/>
              <a:t>40%</a:t>
            </a:r>
            <a:r>
              <a:rPr lang="en-US" sz="2400" dirty="0"/>
              <a:t> of those knew that it was </a:t>
            </a:r>
            <a:r>
              <a:rPr lang="en-US" sz="2400" b="1" dirty="0"/>
              <a:t>supposed to be in the browser chrome</a:t>
            </a:r>
          </a:p>
          <a:p>
            <a:r>
              <a:rPr lang="en-US" sz="2400" b="1" dirty="0"/>
              <a:t>Only 35% had noticed https</a:t>
            </a:r>
            <a:r>
              <a:rPr lang="en-US" sz="2400" dirty="0"/>
              <a:t>, and many of those did not know what it </a:t>
            </a:r>
            <a:r>
              <a:rPr lang="en-US" sz="2400" dirty="0" smtClean="0"/>
              <a:t>meant</a:t>
            </a:r>
            <a:endParaRPr lang="en-US" sz="2400" dirty="0"/>
          </a:p>
        </p:txBody>
      </p:sp>
      <p:sp>
        <p:nvSpPr>
          <p:cNvPr id="1422340" name="Text Box 4"/>
          <p:cNvSpPr txBox="1">
            <a:spLocks noChangeArrowheads="1"/>
          </p:cNvSpPr>
          <p:nvPr/>
        </p:nvSpPr>
        <p:spPr bwMode="auto">
          <a:xfrm>
            <a:off x="779463" y="4552950"/>
            <a:ext cx="7534275" cy="1965325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b="1" i="1"/>
              <a:t>“I think that it means secured.”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2400" b="1" i="1"/>
              <a:t>“It symbolizes some kind of security, somehow.”</a:t>
            </a:r>
            <a:endParaRPr lang="en-US" sz="2400" i="1"/>
          </a:p>
          <a:p>
            <a:endParaRPr lang="en-US" sz="24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 attention paid to URLs</a:t>
            </a:r>
          </a:p>
        </p:txBody>
      </p:sp>
      <p:sp>
        <p:nvSpPr>
          <p:cNvPr id="142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14400"/>
            <a:ext cx="8001000" cy="2768600"/>
          </a:xfrm>
        </p:spPr>
        <p:txBody>
          <a:bodyPr/>
          <a:lstStyle/>
          <a:p>
            <a:r>
              <a:rPr lang="en-US" b="1"/>
              <a:t>Only 55%</a:t>
            </a:r>
            <a:r>
              <a:rPr lang="en-US"/>
              <a:t> of participants said they had ever </a:t>
            </a:r>
            <a:r>
              <a:rPr lang="en-US" b="1"/>
              <a:t>noticed an unexpected or strange-looking URL</a:t>
            </a:r>
          </a:p>
          <a:p>
            <a:r>
              <a:rPr lang="en-US"/>
              <a:t>Most did </a:t>
            </a:r>
            <a:r>
              <a:rPr lang="en-US" b="1"/>
              <a:t>not</a:t>
            </a:r>
            <a:r>
              <a:rPr lang="en-US"/>
              <a:t> consider them to be </a:t>
            </a:r>
            <a:r>
              <a:rPr lang="en-US" b="1"/>
              <a:t>suspicious</a:t>
            </a:r>
          </a:p>
        </p:txBody>
      </p:sp>
      <p:sp>
        <p:nvSpPr>
          <p:cNvPr id="1424388" name="Text Box 4"/>
          <p:cNvSpPr txBox="1">
            <a:spLocks noChangeArrowheads="1"/>
          </p:cNvSpPr>
          <p:nvPr/>
        </p:nvSpPr>
        <p:spPr bwMode="auto">
          <a:xfrm>
            <a:off x="623888" y="4408488"/>
            <a:ext cx="7778750" cy="1616075"/>
          </a:xfrm>
          <a:prstGeom prst="rect">
            <a:avLst/>
          </a:prstGeom>
          <a:solidFill>
            <a:srgbClr val="FFFF99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b="1" i="1">
                <a:solidFill>
                  <a:schemeClr val="tx2"/>
                </a:solidFill>
              </a:rPr>
              <a:t>“If it wasn’t one of my standard dot-com, </a:t>
            </a:r>
            <a:br>
              <a:rPr lang="en-US" b="1" i="1">
                <a:solidFill>
                  <a:schemeClr val="tx2"/>
                </a:solidFill>
              </a:rPr>
            </a:br>
            <a:r>
              <a:rPr lang="en-US" b="1" i="1">
                <a:solidFill>
                  <a:schemeClr val="tx2"/>
                </a:solidFill>
              </a:rPr>
              <a:t>dot-edu, dot-us or some country code, then I would be really </a:t>
            </a:r>
            <a:r>
              <a:rPr lang="en-US" sz="2400" b="1" i="1" u="sng">
                <a:solidFill>
                  <a:schemeClr val="tx2"/>
                </a:solidFill>
              </a:rPr>
              <a:t>curious</a:t>
            </a:r>
            <a:r>
              <a:rPr lang="en-US" sz="2400" b="1" i="1">
                <a:solidFill>
                  <a:schemeClr val="tx2"/>
                </a:solidFill>
              </a:rPr>
              <a:t> </a:t>
            </a:r>
            <a:r>
              <a:rPr lang="en-US" b="1" i="1">
                <a:solidFill>
                  <a:schemeClr val="tx2"/>
                </a:solidFill>
              </a:rPr>
              <a:t>what that meant.”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knowledge of scams</a:t>
            </a:r>
          </a:p>
        </p:txBody>
      </p:sp>
      <p:sp>
        <p:nvSpPr>
          <p:cNvPr id="142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14400"/>
            <a:ext cx="8147050" cy="5380038"/>
          </a:xfrm>
        </p:spPr>
        <p:txBody>
          <a:bodyPr/>
          <a:lstStyle/>
          <a:p>
            <a:r>
              <a:rPr lang="en-US" sz="2400" b="1"/>
              <a:t>55%</a:t>
            </a:r>
            <a:r>
              <a:rPr lang="en-US" sz="2400"/>
              <a:t> of participants reported being </a:t>
            </a:r>
            <a:r>
              <a:rPr lang="en-US" sz="2400" b="1"/>
              <a:t>cautious</a:t>
            </a:r>
            <a:r>
              <a:rPr lang="en-US" sz="2400"/>
              <a:t> when email asks for </a:t>
            </a:r>
            <a:r>
              <a:rPr lang="en-US" sz="2400" b="1"/>
              <a:t>sensitive financial</a:t>
            </a:r>
            <a:r>
              <a:rPr lang="en-US" sz="2400"/>
              <a:t> info</a:t>
            </a:r>
          </a:p>
          <a:p>
            <a:r>
              <a:rPr lang="en-US" sz="2400"/>
              <a:t>But very </a:t>
            </a:r>
            <a:r>
              <a:rPr lang="en-US" sz="2400" b="1"/>
              <a:t>few reported being suspicious</a:t>
            </a:r>
            <a:r>
              <a:rPr lang="en-US" sz="2400"/>
              <a:t> of email asking for </a:t>
            </a:r>
            <a:r>
              <a:rPr lang="en-US" sz="2400" b="1"/>
              <a:t>passwords</a:t>
            </a:r>
          </a:p>
          <a:p>
            <a:r>
              <a:rPr lang="en-US" sz="2400" b="1"/>
              <a:t>Knowledge</a:t>
            </a:r>
            <a:r>
              <a:rPr lang="en-US" sz="2400"/>
              <a:t> of financial phish </a:t>
            </a:r>
            <a:r>
              <a:rPr lang="en-US" sz="2400" b="1"/>
              <a:t>reduced likelihood</a:t>
            </a:r>
            <a:r>
              <a:rPr lang="en-US" sz="2400"/>
              <a:t> of falling for these scams</a:t>
            </a:r>
          </a:p>
          <a:p>
            <a:r>
              <a:rPr lang="en-US" sz="2400"/>
              <a:t>But those knowledgeable about financial phish were </a:t>
            </a:r>
            <a:r>
              <a:rPr lang="en-US" sz="2400" b="1"/>
              <a:t>not necessarily suspicious of other scams</a:t>
            </a:r>
            <a:r>
              <a:rPr lang="en-US" sz="2400"/>
              <a:t>, such as amazon.com password phish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Naive evaluation strategies</a:t>
            </a:r>
          </a:p>
        </p:txBody>
      </p:sp>
      <p:sp>
        <p:nvSpPr>
          <p:cNvPr id="142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14400"/>
            <a:ext cx="8001000" cy="2986088"/>
          </a:xfrm>
        </p:spPr>
        <p:txBody>
          <a:bodyPr/>
          <a:lstStyle/>
          <a:p>
            <a:r>
              <a:rPr lang="en-US" sz="2400"/>
              <a:t>The most frequent strategies don’t help much in identifying phish</a:t>
            </a:r>
          </a:p>
          <a:p>
            <a:pPr lvl="1"/>
            <a:r>
              <a:rPr lang="en-US" sz="2200"/>
              <a:t>This email appears to be for me</a:t>
            </a:r>
          </a:p>
          <a:p>
            <a:pPr lvl="1"/>
            <a:r>
              <a:rPr lang="en-US" sz="2200"/>
              <a:t>It’s normal to hear from companies you do business with</a:t>
            </a:r>
          </a:p>
          <a:p>
            <a:pPr lvl="1"/>
            <a:r>
              <a:rPr lang="en-US" sz="2200" b="1"/>
              <a:t>Reputable companies will send emails</a:t>
            </a:r>
          </a:p>
          <a:p>
            <a:pPr>
              <a:buFont typeface="Wingdings" pitchFamily="2" charset="2"/>
              <a:buNone/>
            </a:pPr>
            <a:r>
              <a:rPr lang="en-US" sz="2400"/>
              <a:t>	</a:t>
            </a:r>
            <a:endParaRPr lang="en-US" sz="2400" b="1" i="1">
              <a:solidFill>
                <a:schemeClr val="tx2"/>
              </a:solidFill>
            </a:endParaRPr>
          </a:p>
        </p:txBody>
      </p:sp>
      <p:sp>
        <p:nvSpPr>
          <p:cNvPr id="1428484" name="Text Box 4"/>
          <p:cNvSpPr txBox="1">
            <a:spLocks noChangeArrowheads="1"/>
          </p:cNvSpPr>
          <p:nvPr/>
        </p:nvSpPr>
        <p:spPr bwMode="auto">
          <a:xfrm>
            <a:off x="300038" y="4117975"/>
            <a:ext cx="8380412" cy="1874838"/>
          </a:xfrm>
          <a:prstGeom prst="rect">
            <a:avLst/>
          </a:prstGeom>
          <a:solidFill>
            <a:srgbClr val="FFFF99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b="1" i="1">
                <a:solidFill>
                  <a:schemeClr val="tx2"/>
                </a:solidFill>
              </a:rPr>
              <a:t>“I will probably give them the information that they asked for. And I would assume that I had already given them that information at some point so I will feel comfortable giving it to them again.”</a:t>
            </a:r>
          </a:p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Past experience helps some</a:t>
            </a:r>
          </a:p>
        </p:txBody>
      </p:sp>
      <p:sp>
        <p:nvSpPr>
          <p:cNvPr id="143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 who had seen scams in the past could identify similar scams</a:t>
            </a:r>
          </a:p>
          <a:p>
            <a:pPr lvl="1"/>
            <a:r>
              <a:rPr lang="en-US" dirty="0"/>
              <a:t>All but one participant correctly identified a Katrina email message as a scam</a:t>
            </a:r>
          </a:p>
          <a:p>
            <a:r>
              <a:rPr lang="en-US" dirty="0"/>
              <a:t>But </a:t>
            </a:r>
            <a:r>
              <a:rPr lang="en-US" b="1" dirty="0"/>
              <a:t>knowledge of some scams didn’t seem to help them identify other types of scams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146" name="Text Box 2"/>
          <p:cNvSpPr txBox="1">
            <a:spLocks noChangeArrowheads="1"/>
          </p:cNvSpPr>
          <p:nvPr/>
        </p:nvSpPr>
        <p:spPr bwMode="auto">
          <a:xfrm>
            <a:off x="342900" y="2092325"/>
            <a:ext cx="8466138" cy="221599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6000" dirty="0" smtClean="0"/>
              <a:t>Traditional Solutions</a:t>
            </a:r>
          </a:p>
          <a:p>
            <a:pPr algn="ctr"/>
            <a:r>
              <a:rPr lang="en-US" sz="6000" dirty="0" smtClean="0"/>
              <a:t>Fall Short</a:t>
            </a:r>
            <a:endParaRPr lang="en-US" sz="6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Solutions - in a Nutshell</a:t>
            </a:r>
          </a:p>
        </p:txBody>
      </p:sp>
      <p:sp>
        <p:nvSpPr>
          <p:cNvPr id="143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363" y="904875"/>
            <a:ext cx="8189912" cy="2667000"/>
          </a:xfrm>
        </p:spPr>
        <p:txBody>
          <a:bodyPr/>
          <a:lstStyle/>
          <a:p>
            <a:r>
              <a:rPr lang="en-US" sz="2400" b="1"/>
              <a:t>Public Key Infrastructure or multi-factor authentication</a:t>
            </a:r>
          </a:p>
          <a:p>
            <a:pPr lvl="1"/>
            <a:r>
              <a:rPr lang="en-US" sz="2200"/>
              <a:t>People don’t understand certificates</a:t>
            </a:r>
          </a:p>
          <a:p>
            <a:pPr lvl="1"/>
            <a:r>
              <a:rPr lang="en-US" sz="2200"/>
              <a:t>Secure sign-on, using pictures and passphrases</a:t>
            </a:r>
          </a:p>
          <a:p>
            <a:r>
              <a:rPr lang="en-US" sz="2400" b="1"/>
              <a:t>Usability:</a:t>
            </a:r>
            <a:r>
              <a:rPr lang="en-US" sz="2400"/>
              <a:t> people don’t notice/ignore</a:t>
            </a:r>
          </a:p>
        </p:txBody>
      </p:sp>
      <p:pic>
        <p:nvPicPr>
          <p:cNvPr id="1433604" name="Picture 4"/>
          <p:cNvPicPr>
            <a:picLocks noChangeAspect="1" noChangeArrowheads="1"/>
          </p:cNvPicPr>
          <p:nvPr/>
        </p:nvPicPr>
        <p:blipFill>
          <a:blip r:embed="rId2" cstate="print"/>
          <a:srcRect r="25000" b="20616"/>
          <a:stretch>
            <a:fillRect/>
          </a:stretch>
        </p:blipFill>
        <p:spPr bwMode="auto">
          <a:xfrm>
            <a:off x="406400" y="3448050"/>
            <a:ext cx="3657600" cy="2903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1433611" name="Picture 11"/>
          <p:cNvPicPr>
            <a:picLocks noChangeAspect="1" noChangeArrowheads="1"/>
          </p:cNvPicPr>
          <p:nvPr/>
        </p:nvPicPr>
        <p:blipFill>
          <a:blip r:embed="rId3" cstate="print"/>
          <a:srcRect l="25462" t="36148" r="54167" b="31703"/>
          <a:stretch>
            <a:fillRect/>
          </a:stretch>
        </p:blipFill>
        <p:spPr bwMode="auto">
          <a:xfrm>
            <a:off x="4965700" y="3581400"/>
            <a:ext cx="2794000" cy="2755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Solutions - in a Nutshell</a:t>
            </a:r>
          </a:p>
        </p:txBody>
      </p:sp>
      <p:pic>
        <p:nvPicPr>
          <p:cNvPr id="14346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9463" y="3476625"/>
            <a:ext cx="5532437" cy="2289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1434634" name="Rectangle 10"/>
          <p:cNvSpPr>
            <a:spLocks noChangeArrowheads="1"/>
          </p:cNvSpPr>
          <p:nvPr/>
        </p:nvSpPr>
        <p:spPr bwMode="auto">
          <a:xfrm>
            <a:off x="342900" y="1055688"/>
            <a:ext cx="8466138" cy="25003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69900" indent="-469900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o"/>
            </a:pPr>
            <a:r>
              <a:rPr lang="en-US" sz="2800" b="1"/>
              <a:t>Anti-phishing filters that rely on blacklists and whitelists</a:t>
            </a:r>
          </a:p>
          <a:p>
            <a:pPr marL="908050" lvl="1" indent="-436563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2600"/>
              <a:t>Always one step behind &amp; possible liability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Solutions - in a Nutshell</a:t>
            </a:r>
          </a:p>
        </p:txBody>
      </p:sp>
      <p:sp>
        <p:nvSpPr>
          <p:cNvPr id="1435654" name="Rectangle 6"/>
          <p:cNvSpPr>
            <a:spLocks noChangeArrowheads="1"/>
          </p:cNvSpPr>
          <p:nvPr/>
        </p:nvSpPr>
        <p:spPr bwMode="auto">
          <a:xfrm>
            <a:off x="0" y="919163"/>
            <a:ext cx="8189913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69900" indent="-469900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o"/>
            </a:pPr>
            <a:r>
              <a:rPr lang="en-US" sz="2800" b="1"/>
              <a:t>Some training</a:t>
            </a:r>
            <a:r>
              <a:rPr lang="en-US" sz="2800"/>
              <a:t> – e.g. websites, posters</a:t>
            </a:r>
          </a:p>
          <a:p>
            <a:pPr marL="908050" lvl="1" indent="-436563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2600"/>
              <a:t>Users just don’t pay attention</a:t>
            </a:r>
          </a:p>
        </p:txBody>
      </p:sp>
      <p:pic>
        <p:nvPicPr>
          <p:cNvPr id="1435657" name="Picture 9"/>
          <p:cNvPicPr>
            <a:picLocks noChangeAspect="1" noChangeArrowheads="1"/>
          </p:cNvPicPr>
          <p:nvPr/>
        </p:nvPicPr>
        <p:blipFill>
          <a:blip r:embed="rId2" cstate="print"/>
          <a:srcRect l="22778" t="10001" r="39444" b="39111"/>
          <a:stretch>
            <a:fillRect/>
          </a:stretch>
        </p:blipFill>
        <p:spPr bwMode="auto">
          <a:xfrm>
            <a:off x="1282700" y="2152650"/>
            <a:ext cx="5956300" cy="4705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Changing Nature of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875" y="914400"/>
            <a:ext cx="8747125" cy="5105400"/>
          </a:xfrm>
        </p:spPr>
        <p:txBody>
          <a:bodyPr/>
          <a:lstStyle/>
          <a:p>
            <a:r>
              <a:rPr lang="en-US" sz="1800" b="1" dirty="0" smtClean="0"/>
              <a:t>Early days: governments and scientists</a:t>
            </a:r>
          </a:p>
          <a:p>
            <a:pPr lvl="1"/>
            <a:r>
              <a:rPr lang="en-US" sz="1800" dirty="0" smtClean="0"/>
              <a:t>1930’s Polish hackers crack Enigma code</a:t>
            </a:r>
          </a:p>
          <a:p>
            <a:r>
              <a:rPr lang="en-US" sz="1800" b="1" dirty="0" smtClean="0"/>
              <a:t>1980’s: Teenagers hacking for fun</a:t>
            </a:r>
          </a:p>
          <a:p>
            <a:r>
              <a:rPr lang="en-US" sz="1800" b="1" dirty="0" smtClean="0"/>
              <a:t>1990’s: Emergence of hacking for profit</a:t>
            </a:r>
          </a:p>
          <a:p>
            <a:r>
              <a:rPr lang="en-US" sz="1800" b="1" dirty="0" smtClean="0"/>
              <a:t> 2000’s: Organized crime takes over </a:t>
            </a:r>
          </a:p>
          <a:p>
            <a:pPr lvl="1"/>
            <a:r>
              <a:rPr lang="en-US" sz="1800" dirty="0" smtClean="0"/>
              <a:t>Complex value chains emerge</a:t>
            </a:r>
          </a:p>
          <a:p>
            <a:pPr lvl="1"/>
            <a:r>
              <a:rPr lang="en-US" sz="1800" dirty="0" smtClean="0"/>
              <a:t>Black market for zero-day exploits</a:t>
            </a:r>
          </a:p>
          <a:p>
            <a:pPr lvl="1"/>
            <a:r>
              <a:rPr lang="en-US" sz="1800" b="1" dirty="0" smtClean="0"/>
              <a:t>Hacking becomes an industry</a:t>
            </a:r>
          </a:p>
          <a:p>
            <a:pPr lvl="2"/>
            <a:r>
              <a:rPr lang="en-US" sz="1800" dirty="0" err="1" smtClean="0"/>
              <a:t>Rootkits</a:t>
            </a:r>
            <a:r>
              <a:rPr lang="en-US" sz="1800" dirty="0" smtClean="0"/>
              <a:t>, </a:t>
            </a:r>
            <a:r>
              <a:rPr lang="en-US" sz="1800" dirty="0" err="1" smtClean="0"/>
              <a:t>botnets</a:t>
            </a:r>
            <a:r>
              <a:rPr lang="en-US" sz="1800" dirty="0" smtClean="0"/>
              <a:t> and more</a:t>
            </a:r>
          </a:p>
          <a:p>
            <a:r>
              <a:rPr lang="en-US" sz="1800" b="1" dirty="0" smtClean="0"/>
              <a:t>2010’s</a:t>
            </a:r>
          </a:p>
          <a:p>
            <a:pPr lvl="1"/>
            <a:r>
              <a:rPr lang="en-US" sz="1800" b="1" dirty="0" smtClean="0"/>
              <a:t>Cybercrime intensifies</a:t>
            </a:r>
          </a:p>
          <a:p>
            <a:pPr lvl="1"/>
            <a:r>
              <a:rPr lang="en-US" sz="1800" dirty="0" smtClean="0"/>
              <a:t>…and </a:t>
            </a:r>
            <a:r>
              <a:rPr lang="en-US" sz="1800" b="1" dirty="0" smtClean="0"/>
              <a:t>Governments engage in </a:t>
            </a:r>
            <a:r>
              <a:rPr lang="en-US" sz="1800" b="1" dirty="0" err="1" smtClean="0"/>
              <a:t>cyberwarfare</a:t>
            </a:r>
            <a:endParaRPr lang="en-US" sz="1800" b="1" dirty="0" smtClean="0"/>
          </a:p>
          <a:p>
            <a:pPr lvl="2"/>
            <a:r>
              <a:rPr lang="en-US" sz="1800" dirty="0" smtClean="0"/>
              <a:t>Advanced Persistent Threats (APT) (e.g. Aurora), </a:t>
            </a:r>
            <a:r>
              <a:rPr lang="en-US" sz="1800" dirty="0" err="1" smtClean="0"/>
              <a:t>Stuxnet</a:t>
            </a:r>
            <a:r>
              <a:rPr lang="en-US" sz="1800" dirty="0" smtClean="0"/>
              <a:t>, etc.</a:t>
            </a:r>
          </a:p>
          <a:p>
            <a:pPr lvl="1"/>
            <a:r>
              <a:rPr lang="en-US" sz="1800" dirty="0" smtClean="0"/>
              <a:t>…Emergence of groups like </a:t>
            </a:r>
            <a:r>
              <a:rPr lang="en-US" sz="1800" dirty="0" err="1" smtClean="0"/>
              <a:t>Lulzsec</a:t>
            </a: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Solutions - in a Nutshell</a:t>
            </a:r>
          </a:p>
        </p:txBody>
      </p:sp>
      <p:sp>
        <p:nvSpPr>
          <p:cNvPr id="1436678" name="Rectangle 6"/>
          <p:cNvSpPr>
            <a:spLocks noChangeArrowheads="1"/>
          </p:cNvSpPr>
          <p:nvPr/>
        </p:nvSpPr>
        <p:spPr bwMode="auto">
          <a:xfrm>
            <a:off x="177800" y="1046163"/>
            <a:ext cx="8189913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69900" indent="-469900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o"/>
            </a:pPr>
            <a:r>
              <a:rPr lang="en-US" sz="2800" b="1"/>
              <a:t>Spam filters</a:t>
            </a:r>
            <a:r>
              <a:rPr lang="en-US" sz="2800"/>
              <a:t> have limited success catching phish</a:t>
            </a:r>
          </a:p>
          <a:p>
            <a:pPr marL="908050" lvl="1" indent="-436563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2600"/>
              <a:t>In contrast to spam, phishing emails look legitimate</a:t>
            </a:r>
          </a:p>
        </p:txBody>
      </p:sp>
      <p:pic>
        <p:nvPicPr>
          <p:cNvPr id="143668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0413" y="3324225"/>
            <a:ext cx="5340350" cy="2366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6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6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4" name="Text Box 2"/>
          <p:cNvSpPr txBox="1">
            <a:spLocks noChangeArrowheads="1"/>
          </p:cNvSpPr>
          <p:nvPr/>
        </p:nvSpPr>
        <p:spPr bwMode="auto">
          <a:xfrm>
            <a:off x="342900" y="2092325"/>
            <a:ext cx="8466138" cy="192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6000"/>
              <a:t>What else can we do?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Multi-Pronged Approach</a:t>
            </a:r>
          </a:p>
        </p:txBody>
      </p:sp>
      <p:sp>
        <p:nvSpPr>
          <p:cNvPr id="1417220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/>
              <a:t>Human side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Interviews to understand decision-making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Embedded training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Anti-phishing game</a:t>
            </a:r>
          </a:p>
          <a:p>
            <a:pPr>
              <a:lnSpc>
                <a:spcPct val="90000"/>
              </a:lnSpc>
            </a:pPr>
            <a:r>
              <a:rPr lang="en-US" sz="2400" b="1"/>
              <a:t>Computer side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Email anti-phishing filter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Automated testbed for anti-phishing toolbars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Anti-phishing toolbar</a:t>
            </a:r>
          </a:p>
          <a:p>
            <a:pPr>
              <a:lnSpc>
                <a:spcPct val="90000"/>
              </a:lnSpc>
            </a:pPr>
            <a:r>
              <a:rPr lang="en-US" sz="2400" b="1"/>
              <a:t>Automate where possible, support where necessary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Anti-Phishing Phil Game</a:t>
            </a:r>
          </a:p>
        </p:txBody>
      </p:sp>
      <p:sp>
        <p:nvSpPr>
          <p:cNvPr id="1219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31875"/>
            <a:ext cx="8458200" cy="1814513"/>
          </a:xfrm>
        </p:spPr>
        <p:txBody>
          <a:bodyPr/>
          <a:lstStyle/>
          <a:p>
            <a:r>
              <a:rPr lang="en-US" sz="2400" b="1"/>
              <a:t>Rationale</a:t>
            </a:r>
            <a:r>
              <a:rPr lang="en-US" sz="2400"/>
              <a:t>: Traditional training doesn’t work</a:t>
            </a:r>
          </a:p>
          <a:p>
            <a:pPr lvl="1"/>
            <a:r>
              <a:rPr lang="en-US" sz="2400"/>
              <a:t>But people do like playing games</a:t>
            </a:r>
          </a:p>
          <a:p>
            <a:r>
              <a:rPr lang="en-US" sz="2400" b="1"/>
              <a:t>Solution</a:t>
            </a:r>
            <a:r>
              <a:rPr lang="en-US" sz="2400"/>
              <a:t>: A game teaching about phishing</a:t>
            </a:r>
          </a:p>
        </p:txBody>
      </p:sp>
      <p:pic>
        <p:nvPicPr>
          <p:cNvPr id="1219588" name="Picture 4" descr="rd_1_shot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4313" y="2578100"/>
            <a:ext cx="4081462" cy="3070225"/>
          </a:xfrm>
          <a:prstGeom prst="rect">
            <a:avLst/>
          </a:prstGeom>
          <a:noFill/>
        </p:spPr>
      </p:pic>
      <p:sp>
        <p:nvSpPr>
          <p:cNvPr id="1219589" name="Text Box 5"/>
          <p:cNvSpPr txBox="1">
            <a:spLocks noChangeArrowheads="1"/>
          </p:cNvSpPr>
          <p:nvPr/>
        </p:nvSpPr>
        <p:spPr bwMode="auto">
          <a:xfrm>
            <a:off x="198438" y="2749550"/>
            <a:ext cx="5218112" cy="3195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/>
              <a:t>Results with </a:t>
            </a:r>
            <a:r>
              <a:rPr lang="en-US" sz="2400" b="1"/>
              <a:t>tens of thousands of users</a:t>
            </a:r>
            <a:r>
              <a:rPr lang="en-US" sz="2400"/>
              <a:t> show:</a:t>
            </a:r>
          </a:p>
          <a:p>
            <a:pPr marL="290513" lvl="1" indent="-174625">
              <a:lnSpc>
                <a:spcPct val="110000"/>
              </a:lnSpc>
              <a:buFontTx/>
              <a:buChar char="•"/>
            </a:pPr>
            <a:r>
              <a:rPr lang="en-US" sz="2400"/>
              <a:t>People more </a:t>
            </a:r>
            <a:r>
              <a:rPr lang="en-US" sz="2400" b="1"/>
              <a:t>willing to play</a:t>
            </a:r>
            <a:r>
              <a:rPr lang="en-US" sz="2400"/>
              <a:t> game than read training</a:t>
            </a:r>
          </a:p>
          <a:p>
            <a:pPr marL="290513" lvl="1" indent="-174625">
              <a:lnSpc>
                <a:spcPct val="110000"/>
              </a:lnSpc>
              <a:buFontTx/>
              <a:buChar char="•"/>
            </a:pPr>
            <a:r>
              <a:rPr lang="en-US" sz="2400"/>
              <a:t>People </a:t>
            </a:r>
            <a:r>
              <a:rPr lang="en-US" sz="2400" b="1"/>
              <a:t>better at identifying phishing sites after playing</a:t>
            </a:r>
          </a:p>
          <a:p>
            <a:endParaRPr lang="en-US" sz="2400"/>
          </a:p>
        </p:txBody>
      </p:sp>
      <p:sp>
        <p:nvSpPr>
          <p:cNvPr id="1219590" name="Rectangle 6"/>
          <p:cNvSpPr>
            <a:spLocks noChangeArrowheads="1"/>
          </p:cNvSpPr>
          <p:nvPr/>
        </p:nvSpPr>
        <p:spPr bwMode="auto">
          <a:xfrm>
            <a:off x="0" y="5788025"/>
            <a:ext cx="8750300" cy="777875"/>
          </a:xfrm>
          <a:prstGeom prst="rect">
            <a:avLst/>
          </a:prstGeom>
          <a:solidFill>
            <a:srgbClr val="969696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500"/>
              <a:t>S. Sheng, B. Magnien, P. Kumaraguru, A. Acquisti, L. Cranor, J. Hong, and E. Nunge. </a:t>
            </a:r>
            <a:r>
              <a:rPr lang="en-US" sz="1500">
                <a:hlinkClick r:id="rId4"/>
              </a:rPr>
              <a:t>Anti-Phishing Phil: The Design and Evaluation of a Game That Teaches People Not to Fall for Phish.</a:t>
            </a:r>
            <a:r>
              <a:rPr lang="en-US" sz="1500"/>
              <a:t> In </a:t>
            </a:r>
            <a:r>
              <a:rPr lang="en-US" sz="1500" i="1"/>
              <a:t>Proc. of the 2007 Symposium On Usable Privacy and Security,</a:t>
            </a:r>
            <a:r>
              <a:rPr lang="en-US" sz="1500"/>
              <a:t>  2007.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57155" name="Picture 3" descr="rd_1_shot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38" y="4763"/>
            <a:ext cx="9123362" cy="6861175"/>
          </a:xfrm>
          <a:prstGeom prst="rect">
            <a:avLst/>
          </a:prstGeom>
          <a:noFill/>
        </p:spPr>
      </p:pic>
      <p:sp>
        <p:nvSpPr>
          <p:cNvPr id="1457156" name="AutoShape 4"/>
          <p:cNvSpPr>
            <a:spLocks noChangeArrowheads="1"/>
          </p:cNvSpPr>
          <p:nvPr/>
        </p:nvSpPr>
        <p:spPr bwMode="auto">
          <a:xfrm>
            <a:off x="5294313" y="2927350"/>
            <a:ext cx="1120775" cy="8032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25399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715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59203" name="Picture 3" descr="rd_1_sho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38" y="-3175"/>
            <a:ext cx="9123362" cy="68611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61251" name="Picture 3" descr="rd_1_sho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38" y="-3175"/>
            <a:ext cx="9123362" cy="68611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63299" name="Picture 3" descr="rd_1_shot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00" y="7938"/>
            <a:ext cx="9123363" cy="68611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65347" name="Picture 3" descr="rd_1_shot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23363" cy="6861175"/>
          </a:xfrm>
          <a:prstGeom prst="rect">
            <a:avLst/>
          </a:prstGeom>
          <a:noFill/>
        </p:spPr>
      </p:pic>
      <p:sp>
        <p:nvSpPr>
          <p:cNvPr id="1465348" name="AutoShape 4"/>
          <p:cNvSpPr>
            <a:spLocks noChangeArrowheads="1"/>
          </p:cNvSpPr>
          <p:nvPr/>
        </p:nvSpPr>
        <p:spPr bwMode="auto">
          <a:xfrm>
            <a:off x="6654800" y="3108325"/>
            <a:ext cx="2284413" cy="308451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>
            <a:outerShdw dist="25399" dir="2700000" algn="ctr" rotWithShape="0">
              <a:schemeClr val="tx1"/>
            </a:outerShdw>
          </a:effec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5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534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67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38" y="-1588"/>
            <a:ext cx="9123362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0038" y="212725"/>
            <a:ext cx="8416925" cy="609600"/>
          </a:xfrm>
        </p:spPr>
        <p:txBody>
          <a:bodyPr/>
          <a:lstStyle/>
          <a:p>
            <a:pPr eaLnBrk="1" hangingPunct="1"/>
            <a:r>
              <a:rPr lang="en-US" smtClean="0"/>
              <a:t>The Cost of Cyber Crime (US companies)</a:t>
            </a:r>
          </a:p>
        </p:txBody>
      </p:sp>
      <p:pic>
        <p:nvPicPr>
          <p:cNvPr id="23555" name="Picture 2" descr="http://i2.cdn.turner.com/money/galleries/2011/technology/1107/gallery.cyber_security_costs/images/data-breach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39800"/>
            <a:ext cx="839946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Content Placeholder 5"/>
          <p:cNvSpPr>
            <a:spLocks noGrp="1"/>
          </p:cNvSpPr>
          <p:nvPr>
            <p:ph idx="1"/>
          </p:nvPr>
        </p:nvSpPr>
        <p:spPr>
          <a:xfrm>
            <a:off x="566738" y="5151438"/>
            <a:ext cx="8001000" cy="1062037"/>
          </a:xfrm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400" b="1" dirty="0" smtClean="0">
                <a:hlinkClick r:id="rId3"/>
              </a:rPr>
              <a:t>$130B in 2011 – 3 times as much as in 2006!</a:t>
            </a:r>
          </a:p>
          <a:p>
            <a:r>
              <a:rPr lang="en-US" sz="1200" dirty="0" smtClean="0">
                <a:hlinkClick r:id="rId3"/>
              </a:rPr>
              <a:t>Source: </a:t>
            </a:r>
            <a:r>
              <a:rPr lang="en-US" sz="1200" dirty="0" err="1" smtClean="0">
                <a:hlinkClick r:id="rId3"/>
              </a:rPr>
              <a:t>Poneomon</a:t>
            </a:r>
            <a:r>
              <a:rPr lang="en-US" sz="1200" dirty="0" smtClean="0">
                <a:hlinkClick r:id="rId3"/>
              </a:rPr>
              <a:t> Institute</a:t>
            </a:r>
          </a:p>
          <a:p>
            <a:r>
              <a:rPr lang="en-US" sz="1200" dirty="0" smtClean="0">
                <a:hlinkClick r:id="rId3"/>
              </a:rPr>
              <a:t>http://money.cnn.com/galleries/2011/technology/1107/gallery.cyber_security_costs/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about the game</a:t>
            </a:r>
          </a:p>
        </p:txBody>
      </p:sp>
      <p:sp>
        <p:nvSpPr>
          <p:cNvPr id="146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Four rounds</a:t>
            </a:r>
            <a:endParaRPr lang="en-US" altLang="zh-CN">
              <a:ea typeface="宋体" pitchFamily="48" charset="-122"/>
            </a:endParaRPr>
          </a:p>
          <a:p>
            <a:pPr lvl="1"/>
            <a:r>
              <a:rPr lang="en-US" altLang="zh-CN">
                <a:ea typeface="宋体" pitchFamily="48" charset="-122"/>
              </a:rPr>
              <a:t>Increasing difficulty</a:t>
            </a:r>
          </a:p>
          <a:p>
            <a:pPr lvl="1"/>
            <a:r>
              <a:rPr lang="en-US" altLang="zh-CN">
                <a:ea typeface="宋体" pitchFamily="48" charset="-122"/>
              </a:rPr>
              <a:t>Two minutes in each round</a:t>
            </a:r>
          </a:p>
          <a:p>
            <a:r>
              <a:rPr lang="en-US" altLang="zh-CN">
                <a:ea typeface="宋体" pitchFamily="48" charset="-122"/>
              </a:rPr>
              <a:t>Eight URL “worms” in each round</a:t>
            </a:r>
          </a:p>
          <a:p>
            <a:pPr lvl="1"/>
            <a:r>
              <a:rPr lang="en-US" altLang="zh-CN">
                <a:ea typeface="宋体" pitchFamily="48" charset="-122"/>
              </a:rPr>
              <a:t>Four phishing and four legitimate URLs</a:t>
            </a:r>
          </a:p>
          <a:p>
            <a:pPr lvl="1"/>
            <a:r>
              <a:rPr lang="en-US" altLang="zh-CN">
                <a:ea typeface="宋体" pitchFamily="48" charset="-122"/>
              </a:rPr>
              <a:t>Users must correctly identify 6 out of 8 URLs to advance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71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38" y="-7938"/>
            <a:ext cx="9123362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Study</a:t>
            </a:r>
          </a:p>
        </p:txBody>
      </p:sp>
      <p:sp>
        <p:nvSpPr>
          <p:cNvPr id="147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b="1">
                <a:ea typeface="宋体" pitchFamily="48" charset="-122"/>
              </a:rPr>
              <a:t>Test participants’ ability to identify phishing web sites before and after training</a:t>
            </a:r>
          </a:p>
          <a:p>
            <a:pPr lvl="1">
              <a:lnSpc>
                <a:spcPct val="90000"/>
              </a:lnSpc>
            </a:pPr>
            <a:r>
              <a:rPr lang="en-US" altLang="zh-CN" sz="2200">
                <a:ea typeface="宋体" pitchFamily="48" charset="-122"/>
              </a:rPr>
              <a:t>10 URLs before training, 10 after, randomized</a:t>
            </a:r>
          </a:p>
          <a:p>
            <a:pPr lvl="1">
              <a:lnSpc>
                <a:spcPct val="90000"/>
              </a:lnSpc>
            </a:pPr>
            <a:r>
              <a:rPr lang="en-US" altLang="zh-CN" sz="2200">
                <a:ea typeface="宋体" pitchFamily="48" charset="-122"/>
              </a:rPr>
              <a:t>Up to 15 minutes of training</a:t>
            </a:r>
          </a:p>
          <a:p>
            <a:pPr>
              <a:lnSpc>
                <a:spcPct val="90000"/>
              </a:lnSpc>
            </a:pPr>
            <a:r>
              <a:rPr lang="en-US" sz="2000" b="1"/>
              <a:t>Three conditions</a:t>
            </a:r>
            <a:r>
              <a:rPr lang="en-US" sz="2000"/>
              <a:t>: 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Web-based phishing education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Tutorial 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Game</a:t>
            </a:r>
          </a:p>
          <a:p>
            <a:pPr>
              <a:lnSpc>
                <a:spcPct val="90000"/>
              </a:lnSpc>
            </a:pPr>
            <a:r>
              <a:rPr lang="en-US" sz="2000" b="1"/>
              <a:t>14 participants in each condition</a:t>
            </a:r>
          </a:p>
          <a:p>
            <a:pPr lvl="1">
              <a:lnSpc>
                <a:spcPct val="90000"/>
              </a:lnSpc>
            </a:pPr>
            <a:r>
              <a:rPr lang="en-US" altLang="zh-CN" sz="2200">
                <a:ea typeface="宋体" pitchFamily="48" charset="-122"/>
              </a:rPr>
              <a:t>Screened out security experts</a:t>
            </a:r>
          </a:p>
          <a:p>
            <a:pPr lvl="1">
              <a:lnSpc>
                <a:spcPct val="90000"/>
              </a:lnSpc>
            </a:pPr>
            <a:r>
              <a:rPr lang="en-US" sz="2200"/>
              <a:t>Younger, college students</a:t>
            </a:r>
          </a:p>
          <a:p>
            <a:pPr>
              <a:lnSpc>
                <a:spcPct val="90000"/>
              </a:lnSpc>
            </a:pPr>
            <a:endParaRPr lang="en-US" altLang="zh-CN" sz="2000">
              <a:ea typeface="宋体" pitchFamily="48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PhishGuru Embedded Training</a:t>
            </a:r>
          </a:p>
        </p:txBody>
      </p:sp>
      <p:sp>
        <p:nvSpPr>
          <p:cNvPr id="122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7650" y="914400"/>
            <a:ext cx="8320088" cy="5105400"/>
          </a:xfrm>
        </p:spPr>
        <p:txBody>
          <a:bodyPr/>
          <a:lstStyle/>
          <a:p>
            <a:r>
              <a:rPr lang="en-US" b="1"/>
              <a:t>Rationale</a:t>
            </a:r>
            <a:r>
              <a:rPr lang="en-US"/>
              <a:t>: Existing training doesn’t work</a:t>
            </a:r>
          </a:p>
          <a:p>
            <a:r>
              <a:rPr lang="en-US" b="1"/>
              <a:t>Solution</a:t>
            </a:r>
            <a:r>
              <a:rPr lang="en-US"/>
              <a:t>: Tool to </a:t>
            </a:r>
            <a:r>
              <a:rPr lang="en-US" b="1"/>
              <a:t>train people during their normal use of email</a:t>
            </a:r>
          </a:p>
          <a:p>
            <a:pPr lvl="1"/>
            <a:r>
              <a:rPr lang="en-US" sz="2400"/>
              <a:t>Periodically, insert fake phishing emails in people’s regular mail</a:t>
            </a:r>
          </a:p>
          <a:p>
            <a:pPr lvl="1"/>
            <a:r>
              <a:rPr lang="en-US" sz="2400"/>
              <a:t>If person falls for it, </a:t>
            </a:r>
            <a:r>
              <a:rPr lang="en-US" sz="2400" b="1"/>
              <a:t>intervention warns and trains user</a:t>
            </a:r>
            <a:r>
              <a:rPr lang="en-US" sz="2400"/>
              <a:t> in succinct and engaging format</a:t>
            </a:r>
          </a:p>
          <a:p>
            <a:pPr lvl="1"/>
            <a:r>
              <a:rPr lang="en-US" sz="2400"/>
              <a:t>Provide reports to help companies </a:t>
            </a:r>
            <a:r>
              <a:rPr lang="en-US" sz="2400" b="1"/>
              <a:t>assess their preparedness levels</a:t>
            </a:r>
          </a:p>
          <a:p>
            <a:pPr lvl="1"/>
            <a:r>
              <a:rPr lang="en-US" sz="2400"/>
              <a:t>Can be customized for individual orgs.</a:t>
            </a:r>
          </a:p>
          <a:p>
            <a:pPr>
              <a:buFont typeface="Wingdings" pitchFamily="2" charset="2"/>
              <a:buNone/>
            </a:pPr>
            <a:endParaRPr lang="en-US" sz="2400"/>
          </a:p>
        </p:txBody>
      </p:sp>
      <p:sp>
        <p:nvSpPr>
          <p:cNvPr id="1222661" name="Text Box 5"/>
          <p:cNvSpPr txBox="1">
            <a:spLocks noChangeArrowheads="1"/>
          </p:cNvSpPr>
          <p:nvPr/>
        </p:nvSpPr>
        <p:spPr bwMode="auto">
          <a:xfrm>
            <a:off x="0" y="5784850"/>
            <a:ext cx="8874125" cy="771525"/>
          </a:xfrm>
          <a:prstGeom prst="rect">
            <a:avLst/>
          </a:prstGeom>
          <a:solidFill>
            <a:srgbClr val="969696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</a:pPr>
            <a:r>
              <a:rPr lang="en-US" sz="1400"/>
              <a:t>P. Kumaraguru, Y. Rhee, S. Sheng, S. Hasan, A. Acquisti, L. Cranor and J. Hong. </a:t>
            </a:r>
          </a:p>
          <a:p>
            <a:pPr>
              <a:spcBef>
                <a:spcPct val="10000"/>
              </a:spcBef>
            </a:pPr>
            <a:r>
              <a:rPr lang="en-US" sz="1400">
                <a:hlinkClick r:id="rId2"/>
              </a:rPr>
              <a:t>Getting Users to Pay Attention to Anti-Phishing Education: Evaluation of Retention and Transfer</a:t>
            </a:r>
            <a:r>
              <a:rPr lang="en-US" sz="1400"/>
              <a:t>. </a:t>
            </a:r>
          </a:p>
          <a:p>
            <a:pPr>
              <a:spcBef>
                <a:spcPct val="10000"/>
              </a:spcBef>
            </a:pPr>
            <a:r>
              <a:rPr lang="en-US" sz="1400"/>
              <a:t>Proceedings of the 2nd Annual eCrime Researchers Summit, October 4-5, 2007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-177800"/>
            <a:ext cx="7772400" cy="915988"/>
          </a:xfrm>
        </p:spPr>
        <p:txBody>
          <a:bodyPr/>
          <a:lstStyle/>
          <a:p>
            <a:r>
              <a:rPr lang="en-US" sz="3200"/>
              <a:t>Comic Strip Intervention</a:t>
            </a:r>
          </a:p>
        </p:txBody>
      </p:sp>
      <p:pic>
        <p:nvPicPr>
          <p:cNvPr id="1447939" name="Picture 3" descr="finalComic_Feb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3775"/>
            <a:ext cx="8912225" cy="5414963"/>
          </a:xfrm>
          <a:prstGeom prst="rect">
            <a:avLst/>
          </a:prstGeom>
          <a:noFill/>
          <a:effectLst>
            <a:outerShdw dist="35921" dir="2700000" algn="ctr" rotWithShape="0">
              <a:srgbClr val="808080"/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PhishGuru: Evaluation</a:t>
            </a:r>
          </a:p>
        </p:txBody>
      </p:sp>
      <p:pic>
        <p:nvPicPr>
          <p:cNvPr id="1448963" name="Picture 3" descr="PG_4PAemails_resul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62025"/>
            <a:ext cx="7335838" cy="55022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51850" y="6607175"/>
            <a:ext cx="685800" cy="228600"/>
          </a:xfrm>
          <a:prstGeom prst="rect">
            <a:avLst/>
          </a:prstGeom>
          <a:noFill/>
        </p:spPr>
        <p:txBody>
          <a:bodyPr/>
          <a:lstStyle/>
          <a:p>
            <a:fld id="{F8631864-B79A-4151-9BDB-26547B9996B2}" type="slidenum">
              <a:rPr lang="en-US"/>
              <a:pPr/>
              <a:t>56</a:t>
            </a:fld>
            <a:endParaRPr lang="en-US" sz="140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8640" y="1122703"/>
            <a:ext cx="7782442" cy="3933825"/>
          </a:xfrm>
        </p:spPr>
        <p:txBody>
          <a:bodyPr/>
          <a:lstStyle/>
          <a:p>
            <a:pPr marL="0" indent="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 err="1" smtClean="0"/>
              <a:t>eCrime</a:t>
            </a:r>
            <a:r>
              <a:rPr lang="en-US" dirty="0" smtClean="0"/>
              <a:t> takes many shapes and forms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 smtClean="0"/>
              <a:t>Phishing is an example of semantic attacks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 smtClean="0"/>
              <a:t>There are no silver bullets but rather combinations of solutions that can be used to mitigate risk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 smtClean="0"/>
              <a:t>User education can play an important role but has traditionally been done very poorly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work presented in this lecture is the result of a research collaboration with Jason Hong, Lorrie Cranor, </a:t>
            </a:r>
            <a:r>
              <a:rPr lang="en-US" dirty="0" err="1" smtClean="0"/>
              <a:t>Ponnurangam</a:t>
            </a:r>
            <a:r>
              <a:rPr lang="en-US" dirty="0" smtClean="0"/>
              <a:t> </a:t>
            </a:r>
            <a:r>
              <a:rPr lang="en-US" dirty="0" err="1" smtClean="0"/>
              <a:t>Kumaguru</a:t>
            </a:r>
            <a:r>
              <a:rPr lang="en-US" dirty="0" smtClean="0"/>
              <a:t> and other members of the CMU “Supporting Trust Decisions” project</a:t>
            </a:r>
          </a:p>
          <a:p>
            <a:r>
              <a:rPr lang="en-US" dirty="0" smtClean="0"/>
              <a:t>Several of tools used to illustrate this lecture are now commercialized by Wombat Security Technologies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b="1" dirty="0" smtClean="0"/>
              <a:t>Required:</a:t>
            </a:r>
            <a:r>
              <a:rPr lang="en-US" sz="1200" dirty="0" smtClean="0"/>
              <a:t> These slides</a:t>
            </a:r>
          </a:p>
          <a:p>
            <a:pPr lvl="1"/>
            <a:r>
              <a:rPr lang="en-US" sz="1200" dirty="0" smtClean="0">
                <a:hlinkClick r:id="rId2"/>
              </a:rPr>
              <a:t>http://www.freedomfromfearmagazine.org/index.php?option=com_content&amp;view=article&amp;id=305:cyber-crime-and-organized-crime&amp;catid=50:issue-7&amp;Itemid=187</a:t>
            </a:r>
            <a:endParaRPr lang="en-US" sz="1200" dirty="0" smtClean="0"/>
          </a:p>
          <a:p>
            <a:pPr lvl="1"/>
            <a:r>
              <a:rPr lang="en-US" sz="1200" dirty="0" smtClean="0">
                <a:hlinkClick r:id="rId3"/>
              </a:rPr>
              <a:t>http://www.hpenterprisesecurity.com/collateral/report/2011_Cost_of_Cyber_Crime_Study_August.pdf</a:t>
            </a:r>
            <a:endParaRPr lang="en-US" sz="1200" dirty="0" smtClean="0"/>
          </a:p>
          <a:p>
            <a:r>
              <a:rPr lang="en-US" sz="1200" dirty="0" smtClean="0"/>
              <a:t>Optional:</a:t>
            </a:r>
          </a:p>
          <a:p>
            <a:pPr lvl="1"/>
            <a:r>
              <a:rPr lang="en-US" sz="1200" dirty="0" smtClean="0">
                <a:hlinkClick r:id="rId4"/>
              </a:rPr>
              <a:t>https://blogs.rsa.com/anatomy-of-an-attack/</a:t>
            </a:r>
            <a:endParaRPr lang="en-US" sz="1200" dirty="0" smtClean="0">
              <a:hlinkClick r:id="rId5"/>
            </a:endParaRPr>
          </a:p>
          <a:p>
            <a:pPr lvl="1"/>
            <a:r>
              <a:rPr lang="en-US" sz="1200" dirty="0" smtClean="0">
                <a:hlinkClick r:id="rId5"/>
              </a:rPr>
              <a:t>Teaching Johnny Not to Fall for Phish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P. </a:t>
            </a:r>
            <a:r>
              <a:rPr lang="en-US" sz="1200" dirty="0" err="1" smtClean="0"/>
              <a:t>Kumaraguru</a:t>
            </a:r>
            <a:r>
              <a:rPr lang="en-US" sz="1200" dirty="0" smtClean="0"/>
              <a:t>, S. </a:t>
            </a:r>
            <a:r>
              <a:rPr lang="en-US" sz="1200" dirty="0" err="1" smtClean="0"/>
              <a:t>Sheng</a:t>
            </a:r>
            <a:r>
              <a:rPr lang="en-US" sz="1200" dirty="0" smtClean="0"/>
              <a:t>, A. Acquisti, L. Cranor, and J. Hong. ACM Transactions on Internet Technology, Vol. V, No. N, September 2009, Pages 1–31.</a:t>
            </a:r>
          </a:p>
          <a:p>
            <a:pPr lvl="1"/>
            <a:r>
              <a:rPr lang="en-US" sz="1200" dirty="0" smtClean="0">
                <a:hlinkClick r:id="rId6"/>
              </a:rPr>
              <a:t>School of Phish: A Real-Word Evaluation of Anti-Phishing Training.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P. </a:t>
            </a:r>
            <a:r>
              <a:rPr lang="en-US" sz="1200" dirty="0" err="1" smtClean="0"/>
              <a:t>Kumaraguru</a:t>
            </a:r>
            <a:r>
              <a:rPr lang="en-US" sz="1200" dirty="0" smtClean="0"/>
              <a:t>, J. Cranshaw, A. Acquisti, L. Cranor, J. Hong, M.A. Blair, and T. Pham. SOUPS 2009. [Originally published as </a:t>
            </a:r>
            <a:r>
              <a:rPr lang="en-US" sz="1200" dirty="0" err="1" smtClean="0"/>
              <a:t>CyLab</a:t>
            </a:r>
            <a:r>
              <a:rPr lang="en-US" sz="1200" dirty="0" smtClean="0"/>
              <a:t> Technical Report </a:t>
            </a:r>
            <a:r>
              <a:rPr lang="en-US" sz="1200" dirty="0" smtClean="0">
                <a:hlinkClick r:id="rId7"/>
              </a:rPr>
              <a:t>CMU-CyLab-09-002,</a:t>
            </a:r>
            <a:r>
              <a:rPr lang="en-US" sz="1200" dirty="0" smtClean="0"/>
              <a:t> 2009]</a:t>
            </a:r>
          </a:p>
          <a:p>
            <a:pPr lvl="1"/>
            <a:r>
              <a:rPr lang="en-US" sz="1200" dirty="0" smtClean="0">
                <a:hlinkClick r:id="rId8"/>
              </a:rPr>
              <a:t>Anti-Phishing Landing Page: Turning a 404 into a Teachable Moment for End Users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P. </a:t>
            </a:r>
            <a:r>
              <a:rPr lang="en-US" sz="1200" dirty="0" err="1" smtClean="0"/>
              <a:t>Kumaraguru</a:t>
            </a:r>
            <a:r>
              <a:rPr lang="en-US" sz="1200" dirty="0" smtClean="0"/>
              <a:t>, L. Cranor, and L. Mather. CEAS 2009.</a:t>
            </a:r>
          </a:p>
          <a:p>
            <a:pPr lvl="1"/>
            <a:r>
              <a:rPr lang="en-US" sz="1200" dirty="0" smtClean="0">
                <a:hlinkClick r:id="rId9"/>
              </a:rPr>
              <a:t>Learning to Detect Phishing Emails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I. </a:t>
            </a:r>
            <a:r>
              <a:rPr lang="en-US" sz="1200" dirty="0" err="1" smtClean="0"/>
              <a:t>Fette</a:t>
            </a:r>
            <a:r>
              <a:rPr lang="en-US" sz="1200" dirty="0" smtClean="0"/>
              <a:t>, N. Sadeh, and A. </a:t>
            </a:r>
            <a:r>
              <a:rPr lang="en-US" sz="1200" dirty="0" err="1" smtClean="0"/>
              <a:t>Tomasic</a:t>
            </a:r>
            <a:r>
              <a:rPr lang="en-US" sz="1200" dirty="0" smtClean="0"/>
              <a:t>. In </a:t>
            </a:r>
            <a:r>
              <a:rPr lang="en-US" sz="1200" i="1" dirty="0" smtClean="0"/>
              <a:t>Proceedings of the 16th International Conference on World Wide Web,</a:t>
            </a:r>
            <a:r>
              <a:rPr lang="en-US" sz="1200" dirty="0" smtClean="0"/>
              <a:t> Banff, Alberta, </a:t>
            </a:r>
            <a:br>
              <a:rPr lang="en-US" sz="1200" dirty="0" smtClean="0"/>
            </a:br>
            <a:r>
              <a:rPr lang="en-US" sz="1200" dirty="0" smtClean="0"/>
              <a:t>Canada, May 8-12, 2007.</a:t>
            </a:r>
          </a:p>
          <a:p>
            <a:pPr lvl="1"/>
            <a:endParaRPr lang="en-US" sz="1200" dirty="0" smtClean="0"/>
          </a:p>
          <a:p>
            <a:pPr lvl="1"/>
            <a:r>
              <a:rPr lang="en-US" sz="1200" dirty="0" smtClean="0">
                <a:hlinkClick r:id="rId10"/>
              </a:rPr>
              <a:t>CANTINA: A content-based approach to detecting phishing web sites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Y. Zhang, J. Hong, and L. Cranor. In </a:t>
            </a:r>
            <a:r>
              <a:rPr lang="en-US" sz="1200" i="1" dirty="0" smtClean="0"/>
              <a:t>Proceedings of the 16th International conference on World Wide Web,</a:t>
            </a:r>
            <a:r>
              <a:rPr lang="en-US" sz="1200" dirty="0" smtClean="0"/>
              <a:t> Banff, Alberta, Canada, May 8-12, 2007.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Q&amp;A</a:t>
            </a:r>
          </a:p>
        </p:txBody>
      </p:sp>
      <p:graphicFrame>
        <p:nvGraphicFramePr>
          <p:cNvPr id="1026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3611563" y="987425"/>
          <a:ext cx="1911350" cy="495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Clip" r:id="rId3" imgW="1857600" imgH="3995640" progId="">
                  <p:embed/>
                </p:oleObj>
              </mc:Choice>
              <mc:Fallback>
                <p:oleObj name="Clip" r:id="rId3" imgW="1857600" imgH="39956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563" y="987425"/>
                        <a:ext cx="1911350" cy="4957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 smtClean="0"/>
              <a:t>Ponemon</a:t>
            </a:r>
            <a:r>
              <a:rPr lang="en-US" sz="2400" dirty="0" smtClean="0"/>
              <a:t> Institute –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Annual Cost of Cybercrime Study (Aug 2011)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benchmark organizations (700 employees and above)</a:t>
            </a:r>
          </a:p>
          <a:p>
            <a:r>
              <a:rPr lang="en-US" dirty="0" smtClean="0"/>
              <a:t>1.4 successful attack per organization per week!</a:t>
            </a:r>
          </a:p>
          <a:p>
            <a:r>
              <a:rPr lang="en-US" dirty="0" smtClean="0"/>
              <a:t>Cyber attacks can get costly if not resolved quickly</a:t>
            </a:r>
          </a:p>
          <a:p>
            <a:pPr lvl="1"/>
            <a:r>
              <a:rPr lang="en-US" dirty="0" smtClean="0"/>
              <a:t>Average time to resolve an attack: 18 days</a:t>
            </a:r>
          </a:p>
          <a:p>
            <a:pPr lvl="1"/>
            <a:r>
              <a:rPr lang="en-US" dirty="0" smtClean="0"/>
              <a:t>Malicious insider attacks &gt; 45 days</a:t>
            </a:r>
          </a:p>
          <a:p>
            <a:pPr lvl="1"/>
            <a:r>
              <a:rPr lang="en-US" dirty="0" smtClean="0"/>
              <a:t>Early detection &amp; remediation is key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Sectors Suffer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Defense, utilities, energy and financial sector experience higher costs</a:t>
            </a:r>
          </a:p>
          <a:p>
            <a:r>
              <a:rPr lang="en-US" dirty="0" smtClean="0"/>
              <a:t>Retail, hospitality and consumer products seem to experience lower costs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" y="914400"/>
            <a:ext cx="8707120" cy="5105400"/>
          </a:xfrm>
        </p:spPr>
        <p:txBody>
          <a:bodyPr/>
          <a:lstStyle/>
          <a:p>
            <a:r>
              <a:rPr lang="en-US" b="1" dirty="0" smtClean="0"/>
              <a:t>Run-of-the-mill security technologies:</a:t>
            </a:r>
          </a:p>
          <a:p>
            <a:pPr lvl="1"/>
            <a:r>
              <a:rPr lang="en-US" dirty="0" smtClean="0"/>
              <a:t>Firewalls, filters, patching, multi-factor authentication, data leakage prevention, malware detection, intrusion detection, etc.</a:t>
            </a:r>
          </a:p>
          <a:p>
            <a:r>
              <a:rPr lang="en-US" b="1" dirty="0" smtClean="0"/>
              <a:t>SIEM:</a:t>
            </a:r>
            <a:r>
              <a:rPr lang="en-US" dirty="0" smtClean="0"/>
              <a:t> Security Incident and Event Management tools – combines monitoring &amp; analysis with incident response capability</a:t>
            </a:r>
          </a:p>
          <a:p>
            <a:r>
              <a:rPr lang="en-US" b="1" dirty="0" smtClean="0"/>
              <a:t>GRC</a:t>
            </a:r>
            <a:r>
              <a:rPr lang="en-US" dirty="0" smtClean="0"/>
              <a:t>: Governance, risk management and compliance  - incl. processes, access control (compliance with relevant regulations)</a:t>
            </a:r>
          </a:p>
          <a:p>
            <a:r>
              <a:rPr lang="en-US" b="1" dirty="0" smtClean="0"/>
              <a:t>Employee Training</a:t>
            </a:r>
            <a:endParaRPr 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Highest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External costs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Information theft</a:t>
            </a:r>
          </a:p>
          <a:p>
            <a:pPr lvl="1"/>
            <a:r>
              <a:rPr lang="en-US" dirty="0" smtClean="0"/>
              <a:t>Business disruption</a:t>
            </a:r>
          </a:p>
          <a:p>
            <a:r>
              <a:rPr lang="en-US" b="1" dirty="0" smtClean="0"/>
              <a:t>Internal costs:</a:t>
            </a:r>
          </a:p>
          <a:p>
            <a:pPr lvl="1"/>
            <a:r>
              <a:rPr lang="en-US" dirty="0" smtClean="0"/>
              <a:t>Detection and recovery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32127</TotalTime>
  <Words>2235</Words>
  <Application>Microsoft Office PowerPoint</Application>
  <PresentationFormat>On-screen Show (4:3)</PresentationFormat>
  <Paragraphs>302</Paragraphs>
  <Slides>59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1" baseType="lpstr">
      <vt:lpstr>Profile</vt:lpstr>
      <vt:lpstr>Clip</vt:lpstr>
      <vt:lpstr>Combating e-Crime &amp; the Importance of User Training</vt:lpstr>
      <vt:lpstr>Practical Info</vt:lpstr>
      <vt:lpstr>Outline</vt:lpstr>
      <vt:lpstr>Changing Nature of Hacking</vt:lpstr>
      <vt:lpstr>The Cost of Cyber Crime (US companies)</vt:lpstr>
      <vt:lpstr>Ponemon Institute – 2nd Annual Cost of Cybercrime Study (Aug 2011)</vt:lpstr>
      <vt:lpstr>All Sectors Suffer</vt:lpstr>
      <vt:lpstr>Mitigation</vt:lpstr>
      <vt:lpstr>Highest Costs</vt:lpstr>
      <vt:lpstr>Cost of Incidents by Enterprise Size</vt:lpstr>
      <vt:lpstr>Average Cost of a Data Breach</vt:lpstr>
      <vt:lpstr>Frequency of Different “Attacks”</vt:lpstr>
      <vt:lpstr>Cost Per Type of Attack</vt:lpstr>
      <vt:lpstr>Cost Per Type of Attack – Weighted by Attack Frequency</vt:lpstr>
      <vt:lpstr>Different Mix of Attacks for Different Organization Sizes</vt:lpstr>
      <vt:lpstr>Price List of Zero Day Exploits</vt:lpstr>
      <vt:lpstr>Example: Facebook</vt:lpstr>
      <vt:lpstr>Attack on RSA Secure-ID (I)</vt:lpstr>
      <vt:lpstr>Attack on RSA Secure ID (II)</vt:lpstr>
      <vt:lpstr>Looking More Closely at Phishing</vt:lpstr>
      <vt:lpstr>Everyday Privacy and Security Problem</vt:lpstr>
      <vt:lpstr>PowerPoint Presentation</vt:lpstr>
      <vt:lpstr>Phishing is a Plague on the Internet</vt:lpstr>
      <vt:lpstr>…Spear Phishing Attacks…</vt:lpstr>
      <vt:lpstr>Spear Phishing</vt:lpstr>
      <vt:lpstr>…and More…</vt:lpstr>
      <vt:lpstr>PowerPoint Presentation</vt:lpstr>
      <vt:lpstr>Interview Study – Back in 2005</vt:lpstr>
      <vt:lpstr>Word of Caution</vt:lpstr>
      <vt:lpstr>Little knowledge of phishing</vt:lpstr>
      <vt:lpstr>Minimal knowledge of lock icon</vt:lpstr>
      <vt:lpstr>Little attention paid to URLs</vt:lpstr>
      <vt:lpstr>Some knowledge of scams</vt:lpstr>
      <vt:lpstr>Naive evaluation strategies</vt:lpstr>
      <vt:lpstr>Past experience helps some</vt:lpstr>
      <vt:lpstr>PowerPoint Presentation</vt:lpstr>
      <vt:lpstr>Today’s Solutions - in a Nutshell</vt:lpstr>
      <vt:lpstr>Today’s Solutions - in a Nutshell</vt:lpstr>
      <vt:lpstr>Today’s Solutions - in a Nutshell</vt:lpstr>
      <vt:lpstr>Today’s Solutions - in a Nutshell</vt:lpstr>
      <vt:lpstr>PowerPoint Presentation</vt:lpstr>
      <vt:lpstr>Multi-Pronged Approach</vt:lpstr>
      <vt:lpstr>Anti-Phishing Phil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about the game</vt:lpstr>
      <vt:lpstr>PowerPoint Presentation</vt:lpstr>
      <vt:lpstr>User Study</vt:lpstr>
      <vt:lpstr>PhishGuru Embedded Training</vt:lpstr>
      <vt:lpstr>Comic Strip Intervention</vt:lpstr>
      <vt:lpstr>PhishGuru: Evaluation</vt:lpstr>
      <vt:lpstr>Summary</vt:lpstr>
      <vt:lpstr>Acknowledgements </vt:lpstr>
      <vt:lpstr>References</vt:lpstr>
      <vt:lpstr>Q&amp;A</vt:lpstr>
    </vt:vector>
  </TitlesOfParts>
  <Company>GSIA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 and Fixed Price</dc:title>
  <dc:creator>Xin Wang</dc:creator>
  <cp:lastModifiedBy>ISR-Skype</cp:lastModifiedBy>
  <cp:revision>1419</cp:revision>
  <cp:lastPrinted>1601-01-01T00:00:00Z</cp:lastPrinted>
  <dcterms:created xsi:type="dcterms:W3CDTF">2002-10-03T03:03:24Z</dcterms:created>
  <dcterms:modified xsi:type="dcterms:W3CDTF">2013-09-19T20:47:13Z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</Properties>
</file>